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995FBA9-B2F7-44FF-AFF5-8DDAB64F1792}" type="datetimeFigureOut">
              <a:rPr lang="en-US" smtClean="0"/>
              <a:t>3/10/2014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17F9760-CC83-402C-B8EE-F13621F9945E}"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5FBA9-B2F7-44FF-AFF5-8DDAB64F1792}" type="datetimeFigureOut">
              <a:rPr lang="en-US" smtClean="0"/>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F9760-CC83-402C-B8EE-F13621F994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5FBA9-B2F7-44FF-AFF5-8DDAB64F1792}" type="datetimeFigureOut">
              <a:rPr lang="en-US" smtClean="0"/>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F9760-CC83-402C-B8EE-F13621F9945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95FBA9-B2F7-44FF-AFF5-8DDAB64F1792}" type="datetimeFigureOut">
              <a:rPr lang="en-US" smtClean="0"/>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F9760-CC83-402C-B8EE-F13621F994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95FBA9-B2F7-44FF-AFF5-8DDAB64F1792}" type="datetimeFigureOut">
              <a:rPr lang="en-US" smtClean="0"/>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F9760-CC83-402C-B8EE-F13621F9945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995FBA9-B2F7-44FF-AFF5-8DDAB64F1792}" type="datetimeFigureOut">
              <a:rPr lang="en-US" smtClean="0"/>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F9760-CC83-402C-B8EE-F13621F9945E}"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95FBA9-B2F7-44FF-AFF5-8DDAB64F1792}" type="datetimeFigureOut">
              <a:rPr lang="en-US" smtClean="0"/>
              <a:t>3/10/2014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7F9760-CC83-402C-B8EE-F13621F9945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95FBA9-B2F7-44FF-AFF5-8DDAB64F1792}" type="datetimeFigureOut">
              <a:rPr lang="en-US" smtClean="0"/>
              <a:t>3/10/2014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7F9760-CC83-402C-B8EE-F13621F994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95FBA9-B2F7-44FF-AFF5-8DDAB64F1792}" type="datetimeFigureOut">
              <a:rPr lang="en-US" smtClean="0"/>
              <a:t>3/10/2014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7F9760-CC83-402C-B8EE-F13621F994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995FBA9-B2F7-44FF-AFF5-8DDAB64F1792}" type="datetimeFigureOut">
              <a:rPr lang="en-US" smtClean="0"/>
              <a:t>3/10/2014</a:t>
            </a:fld>
            <a:endParaRPr lang="en-US"/>
          </a:p>
        </p:txBody>
      </p:sp>
      <p:sp>
        <p:nvSpPr>
          <p:cNvPr id="7" name="Slide Number Placeholder 6"/>
          <p:cNvSpPr>
            <a:spLocks noGrp="1"/>
          </p:cNvSpPr>
          <p:nvPr>
            <p:ph type="sldNum" sz="quarter" idx="12"/>
          </p:nvPr>
        </p:nvSpPr>
        <p:spPr/>
        <p:txBody>
          <a:bodyPr/>
          <a:lstStyle/>
          <a:p>
            <a:fld id="{617F9760-CC83-402C-B8EE-F13621F9945E}"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95FBA9-B2F7-44FF-AFF5-8DDAB64F1792}" type="datetimeFigureOut">
              <a:rPr lang="en-US" smtClean="0"/>
              <a:t>3/10/2014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617F9760-CC83-402C-B8EE-F13621F9945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995FBA9-B2F7-44FF-AFF5-8DDAB64F1792}" type="datetimeFigureOut">
              <a:rPr lang="en-US" smtClean="0"/>
              <a:t>3/10/2014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17F9760-CC83-402C-B8EE-F13621F9945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Rules and Procedures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63600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you are absent</a:t>
            </a:r>
            <a:endParaRPr lang="en-US" dirty="0"/>
          </a:p>
        </p:txBody>
      </p:sp>
      <p:sp>
        <p:nvSpPr>
          <p:cNvPr id="3" name="Content Placeholder 2"/>
          <p:cNvSpPr>
            <a:spLocks noGrp="1"/>
          </p:cNvSpPr>
          <p:nvPr>
            <p:ph idx="1"/>
          </p:nvPr>
        </p:nvSpPr>
        <p:spPr/>
        <p:txBody>
          <a:bodyPr>
            <a:normAutofit fontScale="92500" lnSpcReduction="20000"/>
          </a:bodyPr>
          <a:lstStyle/>
          <a:p>
            <a:pPr lvl="1"/>
            <a:r>
              <a:rPr lang="en-US" sz="2400" dirty="0"/>
              <a:t>On returning to class, check the absent folder for the days that you missed. This folder is marked with your correct hour and is located on the back wall of the classroom</a:t>
            </a:r>
          </a:p>
          <a:p>
            <a:pPr lvl="1"/>
            <a:r>
              <a:rPr lang="en-US" sz="2400" dirty="0"/>
              <a:t>If after reading the instructions in the absent folders you have questions, please see the person who filled out the absent slip for the day you were gone</a:t>
            </a:r>
          </a:p>
          <a:p>
            <a:pPr lvl="1"/>
            <a:r>
              <a:rPr lang="en-US" sz="2400" dirty="0"/>
              <a:t>If you still have questions, please ask the teacher</a:t>
            </a:r>
          </a:p>
          <a:p>
            <a:endParaRPr lang="en-US" dirty="0"/>
          </a:p>
        </p:txBody>
      </p:sp>
    </p:spTree>
    <p:extLst>
      <p:ext uri="{BB962C8B-B14F-4D97-AF65-F5344CB8AC3E}">
        <p14:creationId xmlns:p14="http://schemas.microsoft.com/office/powerpoint/2010/main" val="1612156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get my attention</a:t>
            </a:r>
            <a:endParaRPr lang="en-US" dirty="0"/>
          </a:p>
        </p:txBody>
      </p:sp>
      <p:sp>
        <p:nvSpPr>
          <p:cNvPr id="3" name="Content Placeholder 2"/>
          <p:cNvSpPr>
            <a:spLocks noGrp="1"/>
          </p:cNvSpPr>
          <p:nvPr>
            <p:ph idx="1"/>
          </p:nvPr>
        </p:nvSpPr>
        <p:spPr/>
        <p:txBody>
          <a:bodyPr/>
          <a:lstStyle/>
          <a:p>
            <a:pPr lvl="1"/>
            <a:r>
              <a:rPr lang="en-US" sz="2400" dirty="0"/>
              <a:t>Quietly raise your hand to indicate to me that you need my attention and continue working until I come to you</a:t>
            </a:r>
          </a:p>
          <a:p>
            <a:pPr lvl="1"/>
            <a:r>
              <a:rPr lang="en-US" sz="2400" dirty="0"/>
              <a:t>In the event that I am engaged in a task at my desk such as grading papers, you may quietly approach me and ask your question</a:t>
            </a:r>
          </a:p>
          <a:p>
            <a:endParaRPr lang="en-US" dirty="0"/>
          </a:p>
        </p:txBody>
      </p:sp>
    </p:spTree>
    <p:extLst>
      <p:ext uri="{BB962C8B-B14F-4D97-AF65-F5344CB8AC3E}">
        <p14:creationId xmlns:p14="http://schemas.microsoft.com/office/powerpoint/2010/main" val="3954416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need additional help</a:t>
            </a:r>
            <a:endParaRPr lang="en-US" dirty="0"/>
          </a:p>
        </p:txBody>
      </p:sp>
      <p:sp>
        <p:nvSpPr>
          <p:cNvPr id="3" name="Content Placeholder 2"/>
          <p:cNvSpPr>
            <a:spLocks noGrp="1"/>
          </p:cNvSpPr>
          <p:nvPr>
            <p:ph idx="1"/>
          </p:nvPr>
        </p:nvSpPr>
        <p:spPr/>
        <p:txBody>
          <a:bodyPr/>
          <a:lstStyle/>
          <a:p>
            <a:r>
              <a:rPr lang="en-US" dirty="0" smtClean="0"/>
              <a:t>Lunch Tuesday and Thursday</a:t>
            </a:r>
          </a:p>
          <a:p>
            <a:r>
              <a:rPr lang="en-US" dirty="0" smtClean="0"/>
              <a:t>Seminar every day but Wednesday</a:t>
            </a:r>
          </a:p>
          <a:p>
            <a:r>
              <a:rPr lang="en-US" dirty="0" smtClean="0"/>
              <a:t>Request a conference</a:t>
            </a:r>
            <a:endParaRPr lang="en-US" dirty="0"/>
          </a:p>
        </p:txBody>
      </p:sp>
    </p:spTree>
    <p:extLst>
      <p:ext uri="{BB962C8B-B14F-4D97-AF65-F5344CB8AC3E}">
        <p14:creationId xmlns:p14="http://schemas.microsoft.com/office/powerpoint/2010/main" val="342738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Leaving class</a:t>
            </a:r>
            <a:endParaRPr lang="en-US" dirty="0"/>
          </a:p>
        </p:txBody>
      </p:sp>
      <p:sp>
        <p:nvSpPr>
          <p:cNvPr id="3" name="Content Placeholder 2"/>
          <p:cNvSpPr>
            <a:spLocks noGrp="1"/>
          </p:cNvSpPr>
          <p:nvPr>
            <p:ph idx="1"/>
          </p:nvPr>
        </p:nvSpPr>
        <p:spPr/>
        <p:txBody>
          <a:bodyPr>
            <a:normAutofit fontScale="62500" lnSpcReduction="20000"/>
          </a:bodyPr>
          <a:lstStyle/>
          <a:p>
            <a:pPr lvl="1"/>
            <a:r>
              <a:rPr lang="en-US" sz="2400" dirty="0"/>
              <a:t>Students should come to class prepared every day and should use their passing period to take care of their bathroom needs.</a:t>
            </a:r>
          </a:p>
          <a:p>
            <a:pPr lvl="1"/>
            <a:r>
              <a:rPr lang="en-US" sz="2400" dirty="0"/>
              <a:t>In the event that you realize you have forgotten important classroom materials such as a textbook or notebook or you need to use the restroom, you may use one of your three passes to leave the room free of charge</a:t>
            </a:r>
          </a:p>
          <a:p>
            <a:pPr lvl="1"/>
            <a:r>
              <a:rPr lang="en-US" sz="2400" dirty="0"/>
              <a:t>To request use of a pass, please fill out the pass and hold it in the air, continuing to work quietly until the teacher comes to you.</a:t>
            </a:r>
          </a:p>
          <a:p>
            <a:pPr lvl="1"/>
            <a:r>
              <a:rPr lang="en-US" sz="2400" dirty="0"/>
              <a:t>The teacher will review the pass and grant or deny you permission to leave the room</a:t>
            </a:r>
          </a:p>
          <a:p>
            <a:pPr lvl="1"/>
            <a:r>
              <a:rPr lang="en-US" sz="2400" dirty="0"/>
              <a:t>After students have used all of their passes, all those who leave the room will be charged with one tardy</a:t>
            </a:r>
          </a:p>
          <a:p>
            <a:pPr lvl="1"/>
            <a:r>
              <a:rPr lang="en-US" sz="2400" dirty="0"/>
              <a:t>Students will receive extra credit for each pass that they do not use</a:t>
            </a:r>
          </a:p>
          <a:p>
            <a:pPr lvl="1"/>
            <a:r>
              <a:rPr lang="en-US" sz="2400" dirty="0"/>
              <a:t>See attached example of passes</a:t>
            </a:r>
          </a:p>
          <a:p>
            <a:endParaRPr lang="en-US" dirty="0"/>
          </a:p>
        </p:txBody>
      </p:sp>
    </p:spTree>
    <p:extLst>
      <p:ext uri="{BB962C8B-B14F-4D97-AF65-F5344CB8AC3E}">
        <p14:creationId xmlns:p14="http://schemas.microsoft.com/office/powerpoint/2010/main" val="922703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Calculators</a:t>
            </a:r>
            <a:endParaRPr lang="en-US" dirty="0"/>
          </a:p>
        </p:txBody>
      </p:sp>
      <p:sp>
        <p:nvSpPr>
          <p:cNvPr id="3" name="Content Placeholder 2"/>
          <p:cNvSpPr>
            <a:spLocks noGrp="1"/>
          </p:cNvSpPr>
          <p:nvPr>
            <p:ph idx="1"/>
          </p:nvPr>
        </p:nvSpPr>
        <p:spPr/>
        <p:txBody>
          <a:bodyPr>
            <a:normAutofit fontScale="70000" lnSpcReduction="20000"/>
          </a:bodyPr>
          <a:lstStyle/>
          <a:p>
            <a:pPr lvl="1"/>
            <a:r>
              <a:rPr lang="en-US" sz="2400" dirty="0"/>
              <a:t>Each calculator is numbered and sits in a pouch (marked with the corresponding number) on the wall. Students will also be assigned a specific number at the beginning of the semester and given a card with this number on it, to be kept in their personal binder. </a:t>
            </a:r>
          </a:p>
          <a:p>
            <a:pPr lvl="1"/>
            <a:r>
              <a:rPr lang="en-US" sz="2400" dirty="0"/>
              <a:t>Each day when students enter the room they should retrieve </a:t>
            </a:r>
            <a:r>
              <a:rPr lang="en-US" sz="2400" u="sng" dirty="0"/>
              <a:t>their </a:t>
            </a:r>
            <a:r>
              <a:rPr lang="en-US" sz="2400" dirty="0"/>
              <a:t>calculator by replacing the calculator with their numbered card and returning to their desk to begin working</a:t>
            </a:r>
          </a:p>
          <a:p>
            <a:pPr lvl="1"/>
            <a:r>
              <a:rPr lang="en-US" sz="2400" dirty="0"/>
              <a:t>Calculators (and other manipulatives) are not toys and should be handled responsibly. Students who handle their calculators responsibly will have the opportunity to use calculators (and other manipulatives) in class. </a:t>
            </a:r>
          </a:p>
        </p:txBody>
      </p:sp>
    </p:spTree>
    <p:extLst>
      <p:ext uri="{BB962C8B-B14F-4D97-AF65-F5344CB8AC3E}">
        <p14:creationId xmlns:p14="http://schemas.microsoft.com/office/powerpoint/2010/main" val="571939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 work</a:t>
            </a:r>
            <a:endParaRPr lang="en-US" dirty="0"/>
          </a:p>
        </p:txBody>
      </p:sp>
      <p:sp>
        <p:nvSpPr>
          <p:cNvPr id="3" name="Content Placeholder 2"/>
          <p:cNvSpPr>
            <a:spLocks noGrp="1"/>
          </p:cNvSpPr>
          <p:nvPr>
            <p:ph idx="1"/>
          </p:nvPr>
        </p:nvSpPr>
        <p:spPr/>
        <p:txBody>
          <a:bodyPr>
            <a:normAutofit fontScale="55000" lnSpcReduction="20000"/>
          </a:bodyPr>
          <a:lstStyle/>
          <a:p>
            <a:pPr lvl="1"/>
            <a:r>
              <a:rPr lang="en-US" sz="2400" dirty="0"/>
              <a:t>Late work will not be accepted for full credit. Students should plan ahead to turn work in on time to receive the opportunity to gain credit for their work.</a:t>
            </a:r>
          </a:p>
          <a:p>
            <a:pPr lvl="1"/>
            <a:r>
              <a:rPr lang="en-US" sz="2400" dirty="0"/>
              <a:t>Late work will be accepted for a grade up to one day after it is due and will automatically receive a grade deduction of 10%. Plan to turn work in the day it is due as late assignments can very quickly have a significant adverse effect on your overall grade.</a:t>
            </a:r>
          </a:p>
          <a:p>
            <a:pPr lvl="1"/>
            <a:r>
              <a:rPr lang="en-US" sz="2400" dirty="0"/>
              <a:t>After three late assignments students will be required to fill out an action plan, identifying the reasons why they are frequently turning in work late and stating their plan to begin turning work in on time</a:t>
            </a:r>
          </a:p>
          <a:p>
            <a:pPr lvl="1"/>
            <a:r>
              <a:rPr lang="en-US" sz="2400" dirty="0"/>
              <a:t> Students who anticipate being unable to finish an assignment on time should talk to the teacher BEFORE the assignment is due to see if due dates can be adjusted. Miss Frederick may choose whether or not she will alter due dates for students. However, if you are in a tough spot and do not anticipate being able to get everything done in time, Miss Frederick desires to help students who are responsible and proactive. It never hurts to ask.</a:t>
            </a:r>
          </a:p>
          <a:p>
            <a:endParaRPr lang="en-US" dirty="0"/>
          </a:p>
        </p:txBody>
      </p:sp>
    </p:spTree>
    <p:extLst>
      <p:ext uri="{BB962C8B-B14F-4D97-AF65-F5344CB8AC3E}">
        <p14:creationId xmlns:p14="http://schemas.microsoft.com/office/powerpoint/2010/main" val="3741586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your attention</a:t>
            </a:r>
            <a:endParaRPr lang="en-US" dirty="0"/>
          </a:p>
        </p:txBody>
      </p:sp>
      <p:sp>
        <p:nvSpPr>
          <p:cNvPr id="3" name="Content Placeholder 2"/>
          <p:cNvSpPr>
            <a:spLocks noGrp="1"/>
          </p:cNvSpPr>
          <p:nvPr>
            <p:ph idx="1"/>
          </p:nvPr>
        </p:nvSpPr>
        <p:spPr/>
        <p:txBody>
          <a:bodyPr/>
          <a:lstStyle/>
          <a:p>
            <a:pPr lvl="1"/>
            <a:r>
              <a:rPr lang="en-US" sz="2400" dirty="0"/>
              <a:t>I will say, “ladies and gentlemen, your attention please” and put my hand in the air</a:t>
            </a:r>
          </a:p>
          <a:p>
            <a:pPr lvl="1"/>
            <a:r>
              <a:rPr lang="en-US" sz="2400" dirty="0"/>
              <a:t>When you see me do this you should put down what you are doing, stop talking, focus your eyes on me and also put your hand in the air</a:t>
            </a:r>
          </a:p>
          <a:p>
            <a:pPr lvl="1"/>
            <a:r>
              <a:rPr lang="en-US" sz="2400" dirty="0"/>
              <a:t>Wait for me to speak</a:t>
            </a:r>
          </a:p>
          <a:p>
            <a:endParaRPr lang="en-US" dirty="0"/>
          </a:p>
        </p:txBody>
      </p:sp>
    </p:spTree>
    <p:extLst>
      <p:ext uri="{BB962C8B-B14F-4D97-AF65-F5344CB8AC3E}">
        <p14:creationId xmlns:p14="http://schemas.microsoft.com/office/powerpoint/2010/main" val="2113835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 to sharpen your pencil?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a:t>
            </a:r>
            <a:r>
              <a:rPr lang="en-US" dirty="0"/>
              <a:t>the class is </a:t>
            </a:r>
            <a:r>
              <a:rPr lang="en-US" b="1" dirty="0"/>
              <a:t>listening</a:t>
            </a:r>
            <a:r>
              <a:rPr lang="en-US" dirty="0"/>
              <a:t> to the teacher or another student present, </a:t>
            </a:r>
            <a:r>
              <a:rPr lang="en-US" dirty="0" smtClean="0"/>
              <a:t>you should </a:t>
            </a:r>
            <a:r>
              <a:rPr lang="en-US" dirty="0"/>
              <a:t>not sharpen </a:t>
            </a:r>
            <a:r>
              <a:rPr lang="en-US" dirty="0" smtClean="0"/>
              <a:t>your pencil </a:t>
            </a:r>
            <a:r>
              <a:rPr lang="en-US" dirty="0"/>
              <a:t>as it might cause the rest of the class to be unable to focus. In this case, </a:t>
            </a:r>
            <a:r>
              <a:rPr lang="en-US" dirty="0" smtClean="0"/>
              <a:t>you should </a:t>
            </a:r>
            <a:r>
              <a:rPr lang="en-US" dirty="0"/>
              <a:t>instead exchange their used pencil for a sharpened one supplied at the front of the room  </a:t>
            </a:r>
          </a:p>
          <a:p>
            <a:r>
              <a:rPr lang="en-US" dirty="0"/>
              <a:t>If the class is working individually or in groups, students may leave their seat to sharpen their pencil without permission. Students should do so quickly and quietly so as not to be a distraction to the rest of the class.</a:t>
            </a:r>
          </a:p>
          <a:p>
            <a:endParaRPr lang="en-US" dirty="0"/>
          </a:p>
          <a:p>
            <a:endParaRPr lang="en-US" dirty="0"/>
          </a:p>
        </p:txBody>
      </p:sp>
    </p:spTree>
    <p:extLst>
      <p:ext uri="{BB962C8B-B14F-4D97-AF65-F5344CB8AC3E}">
        <p14:creationId xmlns:p14="http://schemas.microsoft.com/office/powerpoint/2010/main" val="634075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Blowing your nose</a:t>
            </a:r>
            <a:endParaRPr lang="en-US" dirty="0"/>
          </a:p>
        </p:txBody>
      </p:sp>
      <p:sp>
        <p:nvSpPr>
          <p:cNvPr id="3" name="Content Placeholder 2"/>
          <p:cNvSpPr>
            <a:spLocks noGrp="1"/>
          </p:cNvSpPr>
          <p:nvPr>
            <p:ph idx="1"/>
          </p:nvPr>
        </p:nvSpPr>
        <p:spPr/>
        <p:txBody>
          <a:bodyPr/>
          <a:lstStyle/>
          <a:p>
            <a:r>
              <a:rPr lang="en-US" dirty="0"/>
              <a:t>If you need to blow your nose during class, you may get up and do so without requesting permission. Do so as quietly and discretely as possible. Turn your back to the class so as to not be a distraction. Quietly throw away your tissue when you are done, wash your hands with the hand-sanitizer provided, and return to your seat. </a:t>
            </a:r>
          </a:p>
          <a:p>
            <a:endParaRPr lang="en-US" dirty="0"/>
          </a:p>
        </p:txBody>
      </p:sp>
    </p:spTree>
    <p:extLst>
      <p:ext uri="{BB962C8B-B14F-4D97-AF65-F5344CB8AC3E}">
        <p14:creationId xmlns:p14="http://schemas.microsoft.com/office/powerpoint/2010/main" val="4183102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Throwing things away</a:t>
            </a:r>
            <a:endParaRPr lang="en-US" dirty="0"/>
          </a:p>
        </p:txBody>
      </p:sp>
      <p:sp>
        <p:nvSpPr>
          <p:cNvPr id="3" name="Content Placeholder 2"/>
          <p:cNvSpPr>
            <a:spLocks noGrp="1"/>
          </p:cNvSpPr>
          <p:nvPr>
            <p:ph idx="1"/>
          </p:nvPr>
        </p:nvSpPr>
        <p:spPr/>
        <p:txBody>
          <a:bodyPr/>
          <a:lstStyle/>
          <a:p>
            <a:r>
              <a:rPr lang="en-US" dirty="0"/>
              <a:t>Save basketball games for the court. In class we quietly and discretely drop our trash into the trashcan when we are standing next to it</a:t>
            </a:r>
          </a:p>
          <a:p>
            <a:endParaRPr lang="en-US" dirty="0"/>
          </a:p>
        </p:txBody>
      </p:sp>
    </p:spTree>
    <p:extLst>
      <p:ext uri="{BB962C8B-B14F-4D97-AF65-F5344CB8AC3E}">
        <p14:creationId xmlns:p14="http://schemas.microsoft.com/office/powerpoint/2010/main" val="3816762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you need a paper or pencil…</a:t>
            </a:r>
            <a:endParaRPr lang="en-US" dirty="0"/>
          </a:p>
        </p:txBody>
      </p:sp>
      <p:sp>
        <p:nvSpPr>
          <p:cNvPr id="3" name="Content Placeholder 2"/>
          <p:cNvSpPr>
            <a:spLocks noGrp="1"/>
          </p:cNvSpPr>
          <p:nvPr>
            <p:ph idx="1"/>
          </p:nvPr>
        </p:nvSpPr>
        <p:spPr/>
        <p:txBody>
          <a:bodyPr/>
          <a:lstStyle/>
          <a:p>
            <a:r>
              <a:rPr lang="en-US" dirty="0"/>
              <a:t>Extra pencils and papers are kept in an easy to access location in the room. Please help yourself to these items quietly when you are in need without disturbing the rest of the class. </a:t>
            </a:r>
          </a:p>
          <a:p>
            <a:endParaRPr lang="en-US" dirty="0"/>
          </a:p>
        </p:txBody>
      </p:sp>
    </p:spTree>
    <p:extLst>
      <p:ext uri="{BB962C8B-B14F-4D97-AF65-F5344CB8AC3E}">
        <p14:creationId xmlns:p14="http://schemas.microsoft.com/office/powerpoint/2010/main" val="363101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Passing in Papers</a:t>
            </a:r>
            <a:endParaRPr lang="en-US" dirty="0"/>
          </a:p>
        </p:txBody>
      </p:sp>
      <p:sp>
        <p:nvSpPr>
          <p:cNvPr id="3" name="Content Placeholder 2"/>
          <p:cNvSpPr>
            <a:spLocks noGrp="1"/>
          </p:cNvSpPr>
          <p:nvPr>
            <p:ph idx="1"/>
          </p:nvPr>
        </p:nvSpPr>
        <p:spPr/>
        <p:txBody>
          <a:bodyPr>
            <a:normAutofit fontScale="62500" lnSpcReduction="20000"/>
          </a:bodyPr>
          <a:lstStyle/>
          <a:p>
            <a:pPr lvl="1"/>
            <a:r>
              <a:rPr lang="en-US" sz="2400" dirty="0"/>
              <a:t>Papers should be passed in across to the left </a:t>
            </a:r>
            <a:endParaRPr lang="en-US" sz="2400" dirty="0"/>
          </a:p>
          <a:p>
            <a:pPr lvl="1"/>
            <a:r>
              <a:rPr lang="en-US" sz="2400" dirty="0" smtClean="0"/>
              <a:t>Place </a:t>
            </a:r>
            <a:r>
              <a:rPr lang="en-US" sz="2400" dirty="0"/>
              <a:t>your paper on the front left corner of your desk</a:t>
            </a:r>
          </a:p>
          <a:p>
            <a:pPr lvl="1"/>
            <a:r>
              <a:rPr lang="en-US" sz="2400" dirty="0"/>
              <a:t>The next student in the row should add their paper to the stack and move the papers onto the next desk. Do not hand papers from hand to hand, but rather from desk to desk </a:t>
            </a:r>
            <a:endParaRPr lang="en-US" sz="2400" dirty="0" smtClean="0"/>
          </a:p>
          <a:p>
            <a:pPr lvl="1"/>
            <a:r>
              <a:rPr lang="en-US" sz="2400" dirty="0" smtClean="0"/>
              <a:t>Papers </a:t>
            </a:r>
            <a:r>
              <a:rPr lang="en-US" sz="2400" dirty="0"/>
              <a:t>should all be facing the same direction when passed in</a:t>
            </a:r>
          </a:p>
          <a:p>
            <a:pPr lvl="1"/>
            <a:r>
              <a:rPr lang="en-US" sz="2400" dirty="0"/>
              <a:t>The last person in the row is responsible for checking to ensure that all students have their full name and the correct heading at the top of the paper and that all papers are facing the same direction. Once they have confirmed this, the teacher or designated helper will come by to collect the papers and place them in the turn-in location specific to their hour located on the teacher’s </a:t>
            </a:r>
            <a:r>
              <a:rPr lang="en-US" sz="2400" dirty="0" smtClean="0"/>
              <a:t>desk.</a:t>
            </a:r>
            <a:endParaRPr lang="en-US" dirty="0"/>
          </a:p>
        </p:txBody>
      </p:sp>
    </p:spTree>
    <p:extLst>
      <p:ext uri="{BB962C8B-B14F-4D97-AF65-F5344CB8AC3E}">
        <p14:creationId xmlns:p14="http://schemas.microsoft.com/office/powerpoint/2010/main" val="104416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there is an extra/not enough in our row</a:t>
            </a:r>
            <a:endParaRPr lang="en-US" dirty="0"/>
          </a:p>
        </p:txBody>
      </p:sp>
      <p:sp>
        <p:nvSpPr>
          <p:cNvPr id="3" name="Content Placeholder 2"/>
          <p:cNvSpPr>
            <a:spLocks noGrp="1"/>
          </p:cNvSpPr>
          <p:nvPr>
            <p:ph idx="1"/>
          </p:nvPr>
        </p:nvSpPr>
        <p:spPr/>
        <p:txBody>
          <a:bodyPr>
            <a:normAutofit fontScale="92500" lnSpcReduction="20000"/>
          </a:bodyPr>
          <a:lstStyle/>
          <a:p>
            <a:pPr lvl="1"/>
            <a:r>
              <a:rPr lang="en-US" sz="2400" dirty="0"/>
              <a:t>There is a basket located near the extra paper and pencil cans. This basket is meant for all extra sheets. If your row has an extra, please take the extra and place it in the basket without disrupting the class</a:t>
            </a:r>
          </a:p>
          <a:p>
            <a:pPr lvl="1"/>
            <a:r>
              <a:rPr lang="en-US" sz="2400" dirty="0"/>
              <a:t>If your row did not have enough papers and you need one, go to the “Extras” basket and pick up the sheet the rest of the class has received.(Watson)</a:t>
            </a:r>
          </a:p>
          <a:p>
            <a:pPr lvl="1"/>
            <a:r>
              <a:rPr lang="en-US" sz="2400" dirty="0"/>
              <a:t>During this process you do not need to disturb the teacher or the class</a:t>
            </a:r>
          </a:p>
          <a:p>
            <a:endParaRPr lang="en-US" dirty="0"/>
          </a:p>
        </p:txBody>
      </p:sp>
    </p:spTree>
    <p:extLst>
      <p:ext uri="{BB962C8B-B14F-4D97-AF65-F5344CB8AC3E}">
        <p14:creationId xmlns:p14="http://schemas.microsoft.com/office/powerpoint/2010/main" val="3267139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Class Dismissal</a:t>
            </a:r>
            <a:endParaRPr lang="en-US" dirty="0"/>
          </a:p>
        </p:txBody>
      </p:sp>
      <p:sp>
        <p:nvSpPr>
          <p:cNvPr id="3" name="Content Placeholder 2"/>
          <p:cNvSpPr>
            <a:spLocks noGrp="1"/>
          </p:cNvSpPr>
          <p:nvPr>
            <p:ph idx="1"/>
          </p:nvPr>
        </p:nvSpPr>
        <p:spPr/>
        <p:txBody>
          <a:bodyPr>
            <a:normAutofit fontScale="92500" lnSpcReduction="20000"/>
          </a:bodyPr>
          <a:lstStyle/>
          <a:p>
            <a:pPr lvl="1"/>
            <a:r>
              <a:rPr lang="en-US" sz="2400" dirty="0"/>
              <a:t>The Bell does not dismiss you, I do</a:t>
            </a:r>
          </a:p>
          <a:p>
            <a:pPr lvl="1"/>
            <a:r>
              <a:rPr lang="en-US" sz="2400" dirty="0"/>
              <a:t>The class should remain in their seat until I dismiss you</a:t>
            </a:r>
          </a:p>
          <a:p>
            <a:pPr lvl="1"/>
            <a:r>
              <a:rPr lang="en-US" sz="2400" dirty="0"/>
              <a:t>Before leaving class your area should be clear of all paper, you should take all of the items that you brought with you back out of the room, and return classroom materials to their designated areas</a:t>
            </a:r>
          </a:p>
          <a:p>
            <a:pPr lvl="1"/>
            <a:r>
              <a:rPr lang="en-US" sz="2400" dirty="0"/>
              <a:t>You may not begin packing up to leave until the teacher has dismissed you unless otherwise specified by the teacher.</a:t>
            </a:r>
          </a:p>
          <a:p>
            <a:endParaRPr lang="en-US" dirty="0"/>
          </a:p>
        </p:txBody>
      </p:sp>
    </p:spTree>
    <p:extLst>
      <p:ext uri="{BB962C8B-B14F-4D97-AF65-F5344CB8AC3E}">
        <p14:creationId xmlns:p14="http://schemas.microsoft.com/office/powerpoint/2010/main" val="645814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you are tardy</a:t>
            </a:r>
            <a:endParaRPr lang="en-US" dirty="0"/>
          </a:p>
        </p:txBody>
      </p:sp>
      <p:sp>
        <p:nvSpPr>
          <p:cNvPr id="3" name="Content Placeholder 2"/>
          <p:cNvSpPr>
            <a:spLocks noGrp="1"/>
          </p:cNvSpPr>
          <p:nvPr>
            <p:ph idx="1"/>
          </p:nvPr>
        </p:nvSpPr>
        <p:spPr/>
        <p:txBody>
          <a:bodyPr>
            <a:normAutofit fontScale="85000" lnSpcReduction="10000"/>
          </a:bodyPr>
          <a:lstStyle/>
          <a:p>
            <a:pPr lvl="1"/>
            <a:r>
              <a:rPr lang="en-US" sz="2400" dirty="0"/>
              <a:t>Being on time means that you are in class and seated at your desk by the time the bell rings to begin class. If you are not in your seat by the time the bell rings, you are considered tardy.</a:t>
            </a:r>
          </a:p>
          <a:p>
            <a:pPr lvl="1"/>
            <a:r>
              <a:rPr lang="en-US" sz="2400" dirty="0"/>
              <a:t>If you are tardy, sign in in the tardy folder. If you have a pass(,) leave it in the folder</a:t>
            </a:r>
          </a:p>
          <a:p>
            <a:pPr lvl="1"/>
            <a:r>
              <a:rPr lang="en-US" sz="2400" dirty="0"/>
              <a:t>Join the class in whatever we are currently working on. If you do not know what we are doing, raise your hand and wait for the teacher to come explain what the class is doing</a:t>
            </a:r>
          </a:p>
          <a:p>
            <a:pPr lvl="1"/>
            <a:r>
              <a:rPr lang="en-US" sz="2400" dirty="0"/>
              <a:t>See attached example of Tardy Sheet</a:t>
            </a:r>
          </a:p>
          <a:p>
            <a:endParaRPr lang="en-US" dirty="0"/>
          </a:p>
        </p:txBody>
      </p:sp>
    </p:spTree>
    <p:extLst>
      <p:ext uri="{BB962C8B-B14F-4D97-AF65-F5344CB8AC3E}">
        <p14:creationId xmlns:p14="http://schemas.microsoft.com/office/powerpoint/2010/main" val="16891056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57</TotalTime>
  <Words>1332</Words>
  <Application>Microsoft Office PowerPoint</Application>
  <PresentationFormat>On-screen Show (4:3)</PresentationFormat>
  <Paragraphs>62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Austin</vt:lpstr>
      <vt:lpstr>Rules and Procedures</vt:lpstr>
      <vt:lpstr>Need to sharpen your pencil?</vt:lpstr>
      <vt:lpstr>Blowing your nose</vt:lpstr>
      <vt:lpstr>Throwing things away</vt:lpstr>
      <vt:lpstr>When you need a paper or pencil…</vt:lpstr>
      <vt:lpstr>Passing in Papers</vt:lpstr>
      <vt:lpstr>If there is an extra/not enough in our row</vt:lpstr>
      <vt:lpstr>End of Class Dismissal</vt:lpstr>
      <vt:lpstr>When you are tardy</vt:lpstr>
      <vt:lpstr>When you are absent</vt:lpstr>
      <vt:lpstr>How to get my attention</vt:lpstr>
      <vt:lpstr>If you need additional help</vt:lpstr>
      <vt:lpstr>Leaving class</vt:lpstr>
      <vt:lpstr>Calculators</vt:lpstr>
      <vt:lpstr>Late work</vt:lpstr>
      <vt:lpstr>Getting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Rules and Procedures</dc:title>
  <dc:creator>Sarah</dc:creator>
  <cp:lastModifiedBy>Sarah</cp:lastModifiedBy>
  <cp:revision>1</cp:revision>
  <dcterms:created xsi:type="dcterms:W3CDTF">2014-03-10T07:32:52Z</dcterms:created>
  <dcterms:modified xsi:type="dcterms:W3CDTF">2014-03-10T08:30:24Z</dcterms:modified>
</cp:coreProperties>
</file>