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2"/>
  </p:notesMasterIdLst>
  <p:sldIdLst>
    <p:sldId id="259" r:id="rId2"/>
    <p:sldId id="340" r:id="rId3"/>
    <p:sldId id="342" r:id="rId4"/>
    <p:sldId id="343" r:id="rId5"/>
    <p:sldId id="344" r:id="rId6"/>
    <p:sldId id="345" r:id="rId7"/>
    <p:sldId id="346" r:id="rId8"/>
    <p:sldId id="271" r:id="rId9"/>
    <p:sldId id="276" r:id="rId10"/>
    <p:sldId id="280" r:id="rId11"/>
    <p:sldId id="334" r:id="rId12"/>
    <p:sldId id="347" r:id="rId13"/>
    <p:sldId id="352" r:id="rId14"/>
    <p:sldId id="286" r:id="rId15"/>
    <p:sldId id="353" r:id="rId16"/>
    <p:sldId id="348" r:id="rId17"/>
    <p:sldId id="354" r:id="rId18"/>
    <p:sldId id="350" r:id="rId19"/>
    <p:sldId id="355" r:id="rId20"/>
    <p:sldId id="349" r:id="rId21"/>
    <p:sldId id="361" r:id="rId22"/>
    <p:sldId id="363" r:id="rId23"/>
    <p:sldId id="359" r:id="rId24"/>
    <p:sldId id="360" r:id="rId25"/>
    <p:sldId id="358" r:id="rId26"/>
    <p:sldId id="362" r:id="rId27"/>
    <p:sldId id="338" r:id="rId28"/>
    <p:sldId id="351" r:id="rId29"/>
    <p:sldId id="356" r:id="rId30"/>
    <p:sldId id="357" r:id="rId31"/>
    <p:sldId id="279" r:id="rId32"/>
    <p:sldId id="320" r:id="rId33"/>
    <p:sldId id="321" r:id="rId34"/>
    <p:sldId id="322" r:id="rId35"/>
    <p:sldId id="323" r:id="rId36"/>
    <p:sldId id="324" r:id="rId37"/>
    <p:sldId id="325" r:id="rId38"/>
    <p:sldId id="326" r:id="rId39"/>
    <p:sldId id="263" r:id="rId40"/>
    <p:sldId id="264"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128"/>
        <a:cs typeface="+mn-cs"/>
      </a:defRPr>
    </a:lvl1pPr>
    <a:lvl2pPr marL="457200" algn="l" rtl="0" fontAlgn="base">
      <a:spcBef>
        <a:spcPct val="0"/>
      </a:spcBef>
      <a:spcAft>
        <a:spcPct val="0"/>
      </a:spcAft>
      <a:defRPr kern="1200">
        <a:solidFill>
          <a:schemeClr val="tx1"/>
        </a:solidFill>
        <a:latin typeface="Calibri" charset="0"/>
        <a:ea typeface="ＭＳ Ｐゴシック" charset="-128"/>
        <a:cs typeface="+mn-cs"/>
      </a:defRPr>
    </a:lvl2pPr>
    <a:lvl3pPr marL="914400" algn="l" rtl="0" fontAlgn="base">
      <a:spcBef>
        <a:spcPct val="0"/>
      </a:spcBef>
      <a:spcAft>
        <a:spcPct val="0"/>
      </a:spcAft>
      <a:defRPr kern="1200">
        <a:solidFill>
          <a:schemeClr val="tx1"/>
        </a:solidFill>
        <a:latin typeface="Calibri" charset="0"/>
        <a:ea typeface="ＭＳ Ｐゴシック" charset="-128"/>
        <a:cs typeface="+mn-cs"/>
      </a:defRPr>
    </a:lvl3pPr>
    <a:lvl4pPr marL="1371600" algn="l" rtl="0" fontAlgn="base">
      <a:spcBef>
        <a:spcPct val="0"/>
      </a:spcBef>
      <a:spcAft>
        <a:spcPct val="0"/>
      </a:spcAft>
      <a:defRPr kern="1200">
        <a:solidFill>
          <a:schemeClr val="tx1"/>
        </a:solidFill>
        <a:latin typeface="Calibri" charset="0"/>
        <a:ea typeface="ＭＳ Ｐゴシック" charset="-128"/>
        <a:cs typeface="+mn-cs"/>
      </a:defRPr>
    </a:lvl4pPr>
    <a:lvl5pPr marL="1828800" algn="l" rtl="0" fontAlgn="base">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193C"/>
    <a:srgbClr val="A43F96"/>
    <a:srgbClr val="1A2DB4"/>
    <a:srgbClr val="152489"/>
    <a:srgbClr val="B85EFF"/>
    <a:srgbClr val="33CC33"/>
    <a:srgbClr val="72A376"/>
    <a:srgbClr val="669900"/>
    <a:srgbClr val="488D43"/>
    <a:srgbClr val="3E5A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30" autoAdjust="0"/>
    <p:restoredTop sz="96921" autoAdjust="0"/>
  </p:normalViewPr>
  <p:slideViewPr>
    <p:cSldViewPr snapToObjects="1">
      <p:cViewPr varScale="1">
        <p:scale>
          <a:sx n="66" d="100"/>
          <a:sy n="66" d="100"/>
        </p:scale>
        <p:origin x="1476" y="7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Objects="1">
      <p:cViewPr varScale="1">
        <p:scale>
          <a:sx n="40" d="100"/>
          <a:sy n="40" d="100"/>
        </p:scale>
        <p:origin x="-1494"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2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1.wmf"/><Relationship Id="rId4"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56.wmf"/><Relationship Id="rId5" Type="http://schemas.openxmlformats.org/officeDocument/2006/relationships/image" Target="../media/image55.wmf"/><Relationship Id="rId4" Type="http://schemas.openxmlformats.org/officeDocument/2006/relationships/image" Target="../media/image5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7" Type="http://schemas.openxmlformats.org/officeDocument/2006/relationships/image" Target="../media/image26.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ACA7BE4A-8D31-4410-B960-7E38E6E0F9E7}" type="datetimeFigureOut">
              <a:rPr lang="en-US"/>
              <a:pPr>
                <a:defRPr/>
              </a:pPr>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44A84EB8-5975-4F07-A9D4-416AF9AAA7DD}" type="slidenum">
              <a:rPr lang="en-US"/>
              <a:pPr>
                <a:defRPr/>
              </a:pPr>
              <a:t>‹#›</a:t>
            </a:fld>
            <a:endParaRPr lang="en-US"/>
          </a:p>
        </p:txBody>
      </p:sp>
    </p:spTree>
    <p:extLst>
      <p:ext uri="{BB962C8B-B14F-4D97-AF65-F5344CB8AC3E}">
        <p14:creationId xmlns:p14="http://schemas.microsoft.com/office/powerpoint/2010/main" val="1704154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ea typeface="ＭＳ Ｐゴシック"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8FCCBA73-F508-4983-978E-B465167FE497}" type="slidenum">
              <a:rPr lang="en-US" smtClean="0"/>
              <a:pPr eaLnBrk="1" hangingPunct="1"/>
              <a:t>1</a:t>
            </a:fld>
            <a:endParaRPr lang="en-US" smtClean="0"/>
          </a:p>
        </p:txBody>
      </p:sp>
    </p:spTree>
    <p:extLst>
      <p:ext uri="{BB962C8B-B14F-4D97-AF65-F5344CB8AC3E}">
        <p14:creationId xmlns:p14="http://schemas.microsoft.com/office/powerpoint/2010/main" val="1446499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dirty="0" smtClean="0">
                <a:ea typeface="+mn-ea"/>
                <a:cs typeface="+mn-cs"/>
              </a:rPr>
              <a:t>(16 min) 25 min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Read the</a:t>
            </a:r>
            <a:r>
              <a:rPr lang="en-US" baseline="0" dirty="0" smtClean="0">
                <a:ea typeface="+mn-ea"/>
                <a:cs typeface="+mn-cs"/>
              </a:rPr>
              <a:t> slide as it appears, which gives students directions for the activity. </a:t>
            </a:r>
          </a:p>
          <a:p>
            <a:pPr eaLnBrk="1" hangingPunct="1">
              <a:spcBef>
                <a:spcPct val="0"/>
              </a:spcBef>
              <a:buFontTx/>
              <a:buChar char="•"/>
              <a:defRPr/>
            </a:pPr>
            <a:r>
              <a:rPr lang="en-US" baseline="0" dirty="0" smtClean="0">
                <a:ea typeface="+mn-ea"/>
                <a:cs typeface="+mn-cs"/>
              </a:rPr>
              <a:t>  Have students work for 15 minutes deciding which cards are true and recording their finding in the first two columns of the worksheet.</a:t>
            </a:r>
          </a:p>
          <a:p>
            <a:pPr eaLnBrk="1" hangingPunct="1">
              <a:spcBef>
                <a:spcPct val="0"/>
              </a:spcBef>
              <a:buFontTx/>
              <a:buChar char="•"/>
              <a:defRPr/>
            </a:pPr>
            <a:r>
              <a:rPr lang="en-US" baseline="0" dirty="0" smtClean="0">
                <a:ea typeface="+mn-ea"/>
                <a:cs typeface="+mn-cs"/>
              </a:rPr>
              <a:t> The last three columns are to be filled in when discussing the answers provided on the next eight slides, the summary.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endParaRPr lang="en-US" u="none" dirty="0" smtClean="0">
              <a:ea typeface="+mn-ea"/>
              <a:cs typeface="+mn-cs"/>
            </a:endParaRPr>
          </a:p>
          <a:p>
            <a:pPr eaLnBrk="1" hangingPunct="1">
              <a:spcBef>
                <a:spcPct val="0"/>
              </a:spcBef>
              <a:defRPr/>
            </a:pPr>
            <a:endParaRPr lang="en-US" u="none" dirty="0" smtClean="0">
              <a:ea typeface="+mn-ea"/>
              <a:cs typeface="+mn-cs"/>
            </a:endParaRPr>
          </a:p>
          <a:p>
            <a:pPr eaLnBrk="1" hangingPunct="1">
              <a:spcBef>
                <a:spcPct val="0"/>
              </a:spcBef>
              <a:defRPr/>
            </a:pPr>
            <a:r>
              <a:rPr lang="en-US" u="none" dirty="0" smtClean="0">
                <a:ea typeface="+mn-ea"/>
                <a:cs typeface="+mn-cs"/>
              </a:rPr>
              <a:t>This slide continues</a:t>
            </a:r>
            <a:r>
              <a:rPr lang="en-US" u="none" baseline="0" dirty="0" smtClean="0">
                <a:ea typeface="+mn-ea"/>
                <a:cs typeface="+mn-cs"/>
              </a:rPr>
              <a:t> with explicit directions for the activity.  Read the slide as it appears.  Hand out the worksheet for students to record their finding.  Note the first two columns are to be done in partners, which should take students about 15 minutes to complete.  The last three columns are to be done as whole groups.  The next eight slides cover summary part, which is when students will fill out the last two columns of the worksheet.  </a:t>
            </a:r>
            <a:endParaRPr lang="en-US" u="sng" dirty="0" smtClean="0">
              <a:ea typeface="+mn-ea"/>
              <a:cs typeface="+mn-cs"/>
            </a:endParaRP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An</a:t>
            </a:r>
            <a:r>
              <a:rPr lang="en-US" u="none" baseline="0" dirty="0" smtClean="0">
                <a:ea typeface="+mn-ea"/>
                <a:cs typeface="+mn-cs"/>
              </a:rPr>
              <a:t> e</a:t>
            </a:r>
            <a:r>
              <a:rPr lang="en-US" u="none" dirty="0" smtClean="0">
                <a:ea typeface="+mn-ea"/>
                <a:cs typeface="+mn-cs"/>
              </a:rPr>
              <a:t>nrichment</a:t>
            </a:r>
            <a:r>
              <a:rPr lang="en-US" u="none" baseline="0" dirty="0" smtClean="0">
                <a:ea typeface="+mn-ea"/>
                <a:cs typeface="+mn-cs"/>
              </a:rPr>
              <a:t> activity is provided here.  If students finish faster than others, have them make the false cards into correct ones.  They can provide their work in the remaining part of the worksheet since there will be unused rows.  Answers will vary especially when students reach the card 5 – 6 = 6 – 5.  Let students figure a way to make the statement true.  It is also a great way to discuss which operations are not commutative.  This concept will appear in the practice activity.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NOTE:  THE NEXT SLIDE WILL SHOW THE ASNWERS OF THE TRUE CARDS, DO NOT ADVANCE UNTIL STUDENTS ARE FINISHED WITH THE ACTIVITY.    Ask students how many cards they found to be true.  Also, could ask students which cards are the true ones before showing the next slide.  </a:t>
            </a:r>
            <a:endParaRPr lang="en-US" u="none"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5AE3A94-1C2B-4D8D-8581-469CA4637C53}" type="slidenum">
              <a:rPr lang="en-US" smtClean="0"/>
              <a:pPr eaLnBrk="1" hangingPunct="1"/>
              <a:t>12</a:t>
            </a:fld>
            <a:endParaRPr lang="en-US" smtClean="0"/>
          </a:p>
        </p:txBody>
      </p:sp>
    </p:spTree>
    <p:extLst>
      <p:ext uri="{BB962C8B-B14F-4D97-AF65-F5344CB8AC3E}">
        <p14:creationId xmlns:p14="http://schemas.microsoft.com/office/powerpoint/2010/main" val="853050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(15</a:t>
            </a:r>
            <a:r>
              <a:rPr lang="en-US" baseline="0" dirty="0" smtClean="0">
                <a:ea typeface="+mn-ea"/>
                <a:cs typeface="+mn-cs"/>
              </a:rPr>
              <a:t> </a:t>
            </a:r>
            <a:r>
              <a:rPr lang="en-US" dirty="0" smtClean="0">
                <a:ea typeface="+mn-ea"/>
                <a:cs typeface="+mn-cs"/>
              </a:rPr>
              <a:t>min </a:t>
            </a:r>
            <a:r>
              <a:rPr lang="en-US" sz="1200" kern="1200" dirty="0" smtClean="0">
                <a:solidFill>
                  <a:schemeClr val="tx1"/>
                </a:solidFill>
                <a:latin typeface="+mn-lt"/>
                <a:ea typeface="ＭＳ Ｐゴシック" charset="0"/>
                <a:cs typeface="ＭＳ Ｐゴシック" charset="0"/>
              </a:rPr>
              <a:t>for</a:t>
            </a:r>
            <a:r>
              <a:rPr lang="en-US" sz="1200" kern="1200" baseline="0" dirty="0" smtClean="0">
                <a:solidFill>
                  <a:schemeClr val="tx1"/>
                </a:solidFill>
                <a:latin typeface="+mn-lt"/>
                <a:ea typeface="ＭＳ Ｐゴシック" charset="0"/>
                <a:cs typeface="ＭＳ Ｐゴシック" charset="0"/>
              </a:rPr>
              <a:t> the whole summary section</a:t>
            </a:r>
            <a:r>
              <a:rPr lang="en-US" dirty="0" smtClean="0">
                <a:ea typeface="+mn-ea"/>
                <a:cs typeface="+mn-cs"/>
              </a:rPr>
              <a:t>) 40 min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This slide is to be</a:t>
            </a:r>
            <a:r>
              <a:rPr lang="en-US" baseline="0" dirty="0" smtClean="0">
                <a:ea typeface="+mn-ea"/>
                <a:cs typeface="+mn-cs"/>
              </a:rPr>
              <a:t> only shown when students are done with the activity.  </a:t>
            </a:r>
          </a:p>
          <a:p>
            <a:pPr eaLnBrk="1" hangingPunct="1">
              <a:spcBef>
                <a:spcPct val="0"/>
              </a:spcBef>
              <a:buFontTx/>
              <a:buChar char="•"/>
              <a:defRPr/>
            </a:pPr>
            <a:r>
              <a:rPr lang="en-US" baseline="0" dirty="0" smtClean="0">
                <a:ea typeface="+mn-ea"/>
                <a:cs typeface="+mn-cs"/>
              </a:rPr>
              <a:t> Click on a card to discuss the answers.  There is a return button on each slide to bring you back to this slide.  </a:t>
            </a:r>
          </a:p>
          <a:p>
            <a:pPr eaLnBrk="1" hangingPunct="1">
              <a:spcBef>
                <a:spcPct val="0"/>
              </a:spcBef>
              <a:buFontTx/>
              <a:buChar char="•"/>
              <a:defRPr/>
            </a:pPr>
            <a:r>
              <a:rPr lang="en-US" baseline="0" dirty="0" smtClean="0">
                <a:ea typeface="+mn-ea"/>
                <a:cs typeface="+mn-cs"/>
              </a:rPr>
              <a:t>  It is imperative to go over each card.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marL="171450" indent="-171450" eaLnBrk="1" hangingPunct="1">
              <a:spcBef>
                <a:spcPct val="0"/>
              </a:spcBef>
              <a:buFont typeface="Arial" pitchFamily="34" charset="0"/>
              <a:buNone/>
              <a:defRPr/>
            </a:pPr>
            <a:r>
              <a:rPr lang="en-US" u="none" dirty="0" smtClean="0">
                <a:ea typeface="+mn-ea"/>
                <a:cs typeface="+mn-cs"/>
              </a:rPr>
              <a:t>This</a:t>
            </a:r>
            <a:r>
              <a:rPr lang="en-US" u="none" baseline="0" dirty="0" smtClean="0">
                <a:ea typeface="+mn-ea"/>
                <a:cs typeface="+mn-cs"/>
              </a:rPr>
              <a:t> slide provides the TRUE cards only, so do not show this slide until students are done with the activity.  It is imperative to </a:t>
            </a:r>
          </a:p>
          <a:p>
            <a:pPr marL="171450" indent="-171450" eaLnBrk="1" hangingPunct="1">
              <a:spcBef>
                <a:spcPct val="0"/>
              </a:spcBef>
              <a:buFont typeface="Arial" pitchFamily="34" charset="0"/>
              <a:buNone/>
              <a:defRPr/>
            </a:pPr>
            <a:r>
              <a:rPr lang="en-US" u="none" baseline="0" dirty="0" smtClean="0">
                <a:ea typeface="+mn-ea"/>
                <a:cs typeface="+mn-cs"/>
              </a:rPr>
              <a:t>go over each card.  By clicking on any card, the slide with the answers will appear. </a:t>
            </a:r>
            <a:r>
              <a:rPr lang="en-US" sz="1200" u="none" kern="1200" baseline="0" dirty="0" smtClean="0">
                <a:solidFill>
                  <a:schemeClr val="tx1"/>
                </a:solidFill>
                <a:latin typeface="+mn-lt"/>
                <a:ea typeface="ＭＳ Ｐゴシック" charset="0"/>
                <a:cs typeface="ＭＳ Ｐゴシック" charset="0"/>
              </a:rPr>
              <a:t>Each answer is set up the same way.  </a:t>
            </a:r>
            <a:r>
              <a:rPr lang="en-US" sz="1200" u="none" kern="1200" baseline="0" dirty="0" smtClean="0">
                <a:solidFill>
                  <a:schemeClr val="tx1"/>
                </a:solidFill>
                <a:latin typeface="+mn-lt"/>
                <a:ea typeface="+mn-ea"/>
                <a:cs typeface="+mn-cs"/>
              </a:rPr>
              <a:t>T</a:t>
            </a:r>
            <a:r>
              <a:rPr lang="en-US" u="none" baseline="0" dirty="0" smtClean="0">
                <a:ea typeface="+mn-ea"/>
                <a:cs typeface="+mn-cs"/>
              </a:rPr>
              <a:t>he </a:t>
            </a:r>
          </a:p>
          <a:p>
            <a:pPr marL="171450" indent="-171450" eaLnBrk="1" hangingPunct="1">
              <a:spcBef>
                <a:spcPct val="0"/>
              </a:spcBef>
              <a:buFont typeface="Arial" pitchFamily="34" charset="0"/>
              <a:buNone/>
              <a:defRPr/>
            </a:pPr>
            <a:r>
              <a:rPr lang="en-US" u="none" baseline="0" dirty="0" smtClean="0">
                <a:ea typeface="+mn-ea"/>
                <a:cs typeface="+mn-cs"/>
              </a:rPr>
              <a:t>definition is provided, but should be shown after a discussion with the class.  Then the formal property is provided, lastly, the </a:t>
            </a:r>
          </a:p>
          <a:p>
            <a:pPr marL="171450" indent="-171450" eaLnBrk="1" hangingPunct="1">
              <a:spcBef>
                <a:spcPct val="0"/>
              </a:spcBef>
              <a:buFont typeface="Arial" pitchFamily="34" charset="0"/>
              <a:buNone/>
              <a:defRPr/>
            </a:pPr>
            <a:r>
              <a:rPr lang="en-US" u="none" baseline="0" dirty="0" smtClean="0">
                <a:ea typeface="+mn-ea"/>
                <a:cs typeface="+mn-cs"/>
              </a:rPr>
              <a:t>algebraic expression.  Again, columns are provided in the worksheet for students to copy these down.   </a:t>
            </a:r>
          </a:p>
          <a:p>
            <a:pPr marL="171450" indent="-171450" eaLnBrk="1" hangingPunct="1">
              <a:spcBef>
                <a:spcPct val="0"/>
              </a:spcBef>
              <a:buFont typeface="Arial" pitchFamily="34" charset="0"/>
              <a:buNone/>
              <a:defRPr/>
            </a:pPr>
            <a:endParaRPr lang="en-US" u="none" baseline="0" dirty="0" smtClean="0">
              <a:ea typeface="+mn-ea"/>
              <a:cs typeface="+mn-cs"/>
            </a:endParaRPr>
          </a:p>
          <a:p>
            <a:pPr marL="171450" indent="-171450" eaLnBrk="1" hangingPunct="1">
              <a:spcBef>
                <a:spcPct val="0"/>
              </a:spcBef>
              <a:buFont typeface="Arial" pitchFamily="34" charset="0"/>
              <a:buNone/>
              <a:defRPr/>
            </a:pPr>
            <a:r>
              <a:rPr lang="en-US" u="none" baseline="0" dirty="0" smtClean="0">
                <a:ea typeface="+mn-ea"/>
                <a:cs typeface="+mn-cs"/>
              </a:rPr>
              <a:t>NOTE:  At the top of the slide, Go to the Practice Activity, will take you directly to the practice slide if clicked on.  In case the </a:t>
            </a:r>
          </a:p>
          <a:p>
            <a:pPr marL="171450" indent="-171450" eaLnBrk="1" hangingPunct="1">
              <a:spcBef>
                <a:spcPct val="0"/>
              </a:spcBef>
              <a:buFont typeface="Arial" pitchFamily="34" charset="0"/>
              <a:buNone/>
              <a:defRPr/>
            </a:pPr>
            <a:r>
              <a:rPr lang="en-US" u="none" baseline="0" dirty="0" smtClean="0">
                <a:ea typeface="+mn-ea"/>
                <a:cs typeface="+mn-cs"/>
              </a:rPr>
              <a:t>cards are not discussed in order, when done with the last card, click back to this slide, then click on the top right to advance </a:t>
            </a:r>
          </a:p>
          <a:p>
            <a:pPr marL="171450" indent="-171450" eaLnBrk="1" hangingPunct="1">
              <a:spcBef>
                <a:spcPct val="0"/>
              </a:spcBef>
              <a:buFont typeface="Arial" pitchFamily="34" charset="0"/>
              <a:buNone/>
              <a:defRPr/>
            </a:pPr>
            <a:r>
              <a:rPr lang="en-US" u="none" baseline="0" dirty="0" smtClean="0">
                <a:ea typeface="+mn-ea"/>
                <a:cs typeface="+mn-cs"/>
              </a:rPr>
              <a:t>right to the practice activity.  </a:t>
            </a:r>
            <a:endParaRPr lang="en-US" u="none"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13</a:t>
            </a:fld>
            <a:endParaRPr lang="en-US" smtClean="0"/>
          </a:p>
        </p:txBody>
      </p:sp>
    </p:spTree>
    <p:extLst>
      <p:ext uri="{BB962C8B-B14F-4D97-AF65-F5344CB8AC3E}">
        <p14:creationId xmlns:p14="http://schemas.microsoft.com/office/powerpoint/2010/main" val="3970096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u="sng" dirty="0" smtClean="0">
              <a:ea typeface="+mn-ea"/>
              <a:cs typeface="+mn-cs"/>
            </a:endParaRP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Before advancing</a:t>
            </a:r>
            <a:r>
              <a:rPr lang="en-US" baseline="0" dirty="0" smtClean="0">
                <a:ea typeface="+mn-ea"/>
                <a:cs typeface="+mn-cs"/>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baseline="0" dirty="0" smtClean="0">
                <a:ea typeface="+mn-ea"/>
                <a:cs typeface="+mn-cs"/>
              </a:rPr>
              <a:t>  Advance the slide for the name of the property to appear followed by the algebraic equation.  </a:t>
            </a:r>
          </a:p>
          <a:p>
            <a:pPr eaLnBrk="1" hangingPunct="1">
              <a:spcBef>
                <a:spcPct val="0"/>
              </a:spcBef>
              <a:buFontTx/>
              <a:buChar char="•"/>
              <a:defRPr/>
            </a:pPr>
            <a:r>
              <a:rPr lang="en-US" baseline="0" dirty="0" smtClean="0">
                <a:ea typeface="+mn-ea"/>
                <a:cs typeface="+mn-cs"/>
              </a:rPr>
              <a:t>  Give students time to copy the information on their worksheet.</a:t>
            </a:r>
          </a:p>
          <a:p>
            <a:pPr eaLnBrk="1" hangingPunct="1">
              <a:spcBef>
                <a:spcPct val="0"/>
              </a:spcBef>
              <a:buFontTx/>
              <a:buChar char="•"/>
              <a:defRPr/>
            </a:pPr>
            <a:r>
              <a:rPr lang="en-US" baseline="0" dirty="0" smtClean="0">
                <a:ea typeface="+mn-ea"/>
                <a:cs typeface="+mn-cs"/>
              </a:rPr>
              <a:t>  To help students better understand the meaning of the property, clicking in the button ‘key word’ at the bottom, the key words swap or exchange will appear.  </a:t>
            </a:r>
          </a:p>
          <a:p>
            <a:pPr eaLnBrk="1" hangingPunct="1">
              <a:spcBef>
                <a:spcPct val="0"/>
              </a:spcBef>
              <a:buFontTx/>
              <a:buChar char="•"/>
              <a:defRPr/>
            </a:pPr>
            <a:r>
              <a:rPr lang="en-US" baseline="0" dirty="0" smtClean="0">
                <a:ea typeface="+mn-ea"/>
                <a:cs typeface="+mn-cs"/>
              </a:rPr>
              <a:t>  Click the ‘click to return’ button at the bottom of the slide to choose another card.  This will bring you back to the slide with all the true cards.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These</a:t>
            </a:r>
            <a:r>
              <a:rPr lang="en-US" u="none" baseline="0" dirty="0" smtClean="0">
                <a:ea typeface="+mn-ea"/>
                <a:cs typeface="+mn-cs"/>
              </a:rPr>
              <a:t> teacher notes will be very similar for next several slides.  There will be minor differences depending on the property that is provided.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u="none" baseline="0" dirty="0" smtClean="0">
              <a:ea typeface="+mn-ea"/>
              <a:cs typeface="+mn-cs"/>
            </a:endParaRPr>
          </a:p>
          <a:p>
            <a:pPr eaLnBrk="1" hangingPunct="1">
              <a:spcBef>
                <a:spcPct val="0"/>
              </a:spcBef>
              <a:defRPr/>
            </a:pPr>
            <a:r>
              <a:rPr lang="en-US" i="1" u="none" baseline="0" dirty="0" smtClean="0">
                <a:ea typeface="+mn-ea"/>
                <a:cs typeface="+mn-cs"/>
              </a:rPr>
              <a:t>During the discussion of this card, ask students how they can remember that what Commutative means.  Suggestions: some see the word commute in commutative, therefore meaning to go back and forth; as in the numbers they are changing.  Some other key words are swap or exchange. Clicking at the bottom on ‘key words’, the key words will appear.  This is optional.  </a:t>
            </a:r>
          </a:p>
          <a:p>
            <a:pPr eaLnBrk="1" hangingPunct="1">
              <a:spcBef>
                <a:spcPct val="0"/>
              </a:spcBef>
              <a:defRPr/>
            </a:pPr>
            <a:endParaRPr lang="en-US" u="none"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14</a:t>
            </a:fld>
            <a:endParaRPr lang="en-US" smtClean="0"/>
          </a:p>
        </p:txBody>
      </p:sp>
    </p:spTree>
    <p:extLst>
      <p:ext uri="{BB962C8B-B14F-4D97-AF65-F5344CB8AC3E}">
        <p14:creationId xmlns:p14="http://schemas.microsoft.com/office/powerpoint/2010/main" val="1571202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swap or exchange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several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Commutative means.  Suggestions: some see the word commute in commutative, therefore meaning to go back and forth; as in the numbers they are changing.  Some other key words are swap or exchange.  Clicking at the bottom on ‘key words’, the key words will appear.  This is optional.  </a:t>
            </a: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15</a:t>
            </a:fld>
            <a:endParaRPr lang="en-US" smtClean="0"/>
          </a:p>
        </p:txBody>
      </p:sp>
    </p:spTree>
    <p:extLst>
      <p:ext uri="{BB962C8B-B14F-4D97-AF65-F5344CB8AC3E}">
        <p14:creationId xmlns:p14="http://schemas.microsoft.com/office/powerpoint/2010/main" val="312358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yourself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Identity means.  Suggestions: identity is yourself, so in numbers you ‘get back’ the number you started with.  Clicking at the bottom on  ‘key words’, the key word yourself.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16</a:t>
            </a:fld>
            <a:endParaRPr lang="en-US" smtClean="0"/>
          </a:p>
        </p:txBody>
      </p:sp>
    </p:spTree>
    <p:extLst>
      <p:ext uri="{BB962C8B-B14F-4D97-AF65-F5344CB8AC3E}">
        <p14:creationId xmlns:p14="http://schemas.microsoft.com/office/powerpoint/2010/main" val="77155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yourself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a:t>
            </a:r>
            <a:r>
              <a:rPr lang="en-US" sz="1200" u="none" kern="1200" baseline="0" dirty="0" err="1" smtClean="0">
                <a:solidFill>
                  <a:schemeClr val="tx1"/>
                </a:solidFill>
                <a:latin typeface="+mn-lt"/>
                <a:ea typeface="ＭＳ Ｐゴシック" charset="0"/>
                <a:cs typeface="ＭＳ Ｐゴシック" charset="0"/>
              </a:rPr>
              <a:t>serveal</a:t>
            </a:r>
            <a:r>
              <a:rPr lang="en-US" sz="1200" u="none" kern="1200" baseline="0" dirty="0" smtClean="0">
                <a:solidFill>
                  <a:schemeClr val="tx1"/>
                </a:solidFill>
                <a:latin typeface="+mn-lt"/>
                <a:ea typeface="ＭＳ Ｐゴシック" charset="0"/>
                <a:cs typeface="ＭＳ Ｐゴシック" charset="0"/>
              </a:rPr>
              <a:t>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Identity means.  Suggestions: identity is yourself, so in numbers you ‘get back’ the number you started with. Clicking at the bottom on ‘key words’, the key word yourself will appear.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17</a:t>
            </a:fld>
            <a:endParaRPr lang="en-US" smtClean="0"/>
          </a:p>
        </p:txBody>
      </p:sp>
    </p:spTree>
    <p:extLst>
      <p:ext uri="{BB962C8B-B14F-4D97-AF65-F5344CB8AC3E}">
        <p14:creationId xmlns:p14="http://schemas.microsoft.com/office/powerpoint/2010/main" val="90446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a:t>
            </a:r>
            <a:r>
              <a:rPr lang="en-US" sz="1200" i="1" u="none" kern="1200" baseline="0" dirty="0" smtClean="0">
                <a:solidFill>
                  <a:schemeClr val="tx1"/>
                </a:solidFill>
                <a:latin typeface="+mn-lt"/>
                <a:ea typeface="ＭＳ Ｐゴシック" charset="0"/>
                <a:cs typeface="ＭＳ Ｐゴシック" charset="0"/>
              </a:rPr>
              <a:t>‘associate with a GROUP of friends’ will appear.</a:t>
            </a:r>
            <a:endParaRPr lang="en-US" sz="1200" kern="1200" baseline="0" dirty="0" smtClean="0">
              <a:solidFill>
                <a:schemeClr val="tx1"/>
              </a:solidFill>
              <a:latin typeface="+mn-lt"/>
              <a:ea typeface="ＭＳ Ｐゴシック" charset="0"/>
              <a:cs typeface="ＭＳ Ｐゴシック" charset="0"/>
            </a:endParaRP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several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Associative means.  Suggestions: some see the word associate in associative, therefore meaning to associate with friends, or group yourselves with friends. Clicking at the bottom on ‘key words’, the key word ‘associate with a GROUP of friends’ will appear.  This is optional.  </a:t>
            </a: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18</a:t>
            </a:fld>
            <a:endParaRPr lang="en-US" smtClean="0"/>
          </a:p>
        </p:txBody>
      </p:sp>
    </p:spTree>
    <p:extLst>
      <p:ext uri="{BB962C8B-B14F-4D97-AF65-F5344CB8AC3E}">
        <p14:creationId xmlns:p14="http://schemas.microsoft.com/office/powerpoint/2010/main" val="330020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a:t>
            </a:r>
            <a:r>
              <a:rPr lang="en-US" sz="1200" i="1" u="none" kern="1200" baseline="0" dirty="0" smtClean="0">
                <a:solidFill>
                  <a:schemeClr val="tx1"/>
                </a:solidFill>
                <a:latin typeface="+mn-lt"/>
                <a:ea typeface="ＭＳ Ｐゴシック" charset="0"/>
                <a:cs typeface="ＭＳ Ｐゴシック" charset="0"/>
              </a:rPr>
              <a:t>‘associate with a GROUP of friends’ will appear</a:t>
            </a:r>
            <a:r>
              <a:rPr lang="en-US" sz="1200" kern="1200" baseline="0" dirty="0" smtClean="0">
                <a:solidFill>
                  <a:schemeClr val="tx1"/>
                </a:solidFill>
                <a:latin typeface="+mn-lt"/>
                <a:ea typeface="ＭＳ Ｐゴシック" charset="0"/>
                <a:cs typeface="ＭＳ Ｐゴシック" charset="0"/>
              </a:rPr>
              <a:t>.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several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Associative means.  Suggestions: some see the word associate in associative, therefore meaning to associate with friends, or group yourselves with friends.  Clicking at the bottom on ‘key words’, the key word word ‘associate with a GROUP of friends’ will appear.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19</a:t>
            </a:fld>
            <a:endParaRPr lang="en-US" smtClean="0"/>
          </a:p>
        </p:txBody>
      </p:sp>
    </p:spTree>
    <p:extLst>
      <p:ext uri="{BB962C8B-B14F-4D97-AF65-F5344CB8AC3E}">
        <p14:creationId xmlns:p14="http://schemas.microsoft.com/office/powerpoint/2010/main" val="3624389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Although, if this the last card, can just advance to the next slide which will start the practice activity.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several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20</a:t>
            </a:fld>
            <a:endParaRPr lang="en-US" smtClean="0"/>
          </a:p>
        </p:txBody>
      </p:sp>
    </p:spTree>
    <p:extLst>
      <p:ext uri="{BB962C8B-B14F-4D97-AF65-F5344CB8AC3E}">
        <p14:creationId xmlns:p14="http://schemas.microsoft.com/office/powerpoint/2010/main" val="2367948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a:t>
            </a:r>
            <a:r>
              <a:rPr lang="en-US" sz="1200" i="1" u="none" kern="1200" baseline="0" dirty="0" smtClean="0">
                <a:solidFill>
                  <a:schemeClr val="tx1"/>
                </a:solidFill>
                <a:latin typeface="+mn-lt"/>
                <a:ea typeface="ＭＳ Ｐゴシック" charset="0"/>
                <a:cs typeface="ＭＳ Ｐゴシック" charset="0"/>
              </a:rPr>
              <a:t>‘associate with a GROUP of friends’ will appear</a:t>
            </a:r>
            <a:r>
              <a:rPr lang="en-US" sz="1200" kern="1200" baseline="0" dirty="0" smtClean="0">
                <a:solidFill>
                  <a:schemeClr val="tx1"/>
                </a:solidFill>
                <a:latin typeface="+mn-lt"/>
                <a:ea typeface="ＭＳ Ｐゴシック" charset="0"/>
                <a:cs typeface="ＭＳ Ｐゴシック" charset="0"/>
              </a:rPr>
              <a:t>.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Associative means.  Suggestions: some see the word associate in associative, therefore meaning to associate with friends, or group yourselves with friends.  Clicking at the bottom on ‘key words’, the key word word ‘associate with a GROUP of friends’ will appear.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21</a:t>
            </a:fld>
            <a:endParaRPr lang="en-US" smtClean="0"/>
          </a:p>
        </p:txBody>
      </p:sp>
    </p:spTree>
    <p:extLst>
      <p:ext uri="{BB962C8B-B14F-4D97-AF65-F5344CB8AC3E}">
        <p14:creationId xmlns:p14="http://schemas.microsoft.com/office/powerpoint/2010/main" val="3561182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D53E6C6-4901-4F0F-A7AE-993CCFE217A4}" type="slidenum">
              <a:rPr lang="en-US" smtClean="0"/>
              <a:pPr eaLnBrk="1" hangingPunct="1"/>
              <a:t>4</a:t>
            </a:fld>
            <a:endParaRPr lang="en-US" smtClean="0"/>
          </a:p>
        </p:txBody>
      </p:sp>
    </p:spTree>
    <p:extLst>
      <p:ext uri="{BB962C8B-B14F-4D97-AF65-F5344CB8AC3E}">
        <p14:creationId xmlns:p14="http://schemas.microsoft.com/office/powerpoint/2010/main" val="1425793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yourself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Identity means.  Suggestions: identity is yourself, so in numbers you ‘get back’ the number you started with. Clicking at the bottom on ‘key words’, the key word yourself will appear.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22</a:t>
            </a:fld>
            <a:endParaRPr lang="en-US" smtClean="0"/>
          </a:p>
        </p:txBody>
      </p:sp>
    </p:spTree>
    <p:extLst>
      <p:ext uri="{BB962C8B-B14F-4D97-AF65-F5344CB8AC3E}">
        <p14:creationId xmlns:p14="http://schemas.microsoft.com/office/powerpoint/2010/main" val="3727170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swap or exchange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Commutative means.  Suggestions: some see the word commute in commutative, therefore meaning to go back and forth; as in the numbers they are changing.  Some other key words are swap or exchange.  Clicking at the bottom on ‘key words’, the key words will appear.  This is optional.  </a:t>
            </a: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23</a:t>
            </a:fld>
            <a:endParaRPr lang="en-US" smtClean="0"/>
          </a:p>
        </p:txBody>
      </p:sp>
    </p:spTree>
    <p:extLst>
      <p:ext uri="{BB962C8B-B14F-4D97-AF65-F5344CB8AC3E}">
        <p14:creationId xmlns:p14="http://schemas.microsoft.com/office/powerpoint/2010/main" val="8067554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a:t>
            </a:r>
            <a:r>
              <a:rPr lang="en-US" sz="1200" i="1" u="none" kern="1200" baseline="0" dirty="0" smtClean="0">
                <a:solidFill>
                  <a:schemeClr val="tx1"/>
                </a:solidFill>
                <a:latin typeface="+mn-lt"/>
                <a:ea typeface="ＭＳ Ｐゴシック" charset="0"/>
                <a:cs typeface="ＭＳ Ｐゴシック" charset="0"/>
              </a:rPr>
              <a:t>‘associate with a GROUP of friends’ will appear.</a:t>
            </a:r>
            <a:endParaRPr lang="en-US" sz="1200" kern="1200" baseline="0" dirty="0" smtClean="0">
              <a:solidFill>
                <a:schemeClr val="tx1"/>
              </a:solidFill>
              <a:latin typeface="+mn-lt"/>
              <a:ea typeface="ＭＳ Ｐゴシック" charset="0"/>
              <a:cs typeface="ＭＳ Ｐゴシック" charset="0"/>
            </a:endParaRP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Associative means.  Suggestions: some see the word associate in associative, therefore meaning to associate with friends, or group yourselves with friends. Clicking at the bottom on ‘key words’, the key word ‘associate with a GROUP of friends’ will appear.  This is optional.  </a:t>
            </a: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24</a:t>
            </a:fld>
            <a:endParaRPr lang="en-US" smtClean="0"/>
          </a:p>
        </p:txBody>
      </p:sp>
    </p:spTree>
    <p:extLst>
      <p:ext uri="{BB962C8B-B14F-4D97-AF65-F5344CB8AC3E}">
        <p14:creationId xmlns:p14="http://schemas.microsoft.com/office/powerpoint/2010/main" val="3420885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u="sng" dirty="0" smtClean="0">
              <a:ea typeface="+mn-ea"/>
              <a:cs typeface="+mn-cs"/>
            </a:endParaRP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Before advancing</a:t>
            </a:r>
            <a:r>
              <a:rPr lang="en-US" baseline="0" dirty="0" smtClean="0">
                <a:ea typeface="+mn-ea"/>
                <a:cs typeface="+mn-cs"/>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baseline="0" dirty="0" smtClean="0">
                <a:ea typeface="+mn-ea"/>
                <a:cs typeface="+mn-cs"/>
              </a:rPr>
              <a:t>  Advance the slide for the name of the property to appear followed by the algebraic equation.  </a:t>
            </a:r>
          </a:p>
          <a:p>
            <a:pPr eaLnBrk="1" hangingPunct="1">
              <a:spcBef>
                <a:spcPct val="0"/>
              </a:spcBef>
              <a:buFontTx/>
              <a:buChar char="•"/>
              <a:defRPr/>
            </a:pPr>
            <a:r>
              <a:rPr lang="en-US" baseline="0" dirty="0" smtClean="0">
                <a:ea typeface="+mn-ea"/>
                <a:cs typeface="+mn-cs"/>
              </a:rPr>
              <a:t>  Give students time to copy the information on their worksheet.</a:t>
            </a:r>
          </a:p>
          <a:p>
            <a:pPr eaLnBrk="1" hangingPunct="1">
              <a:spcBef>
                <a:spcPct val="0"/>
              </a:spcBef>
              <a:buFontTx/>
              <a:buChar char="•"/>
              <a:defRPr/>
            </a:pPr>
            <a:r>
              <a:rPr lang="en-US" baseline="0" dirty="0" smtClean="0">
                <a:ea typeface="+mn-ea"/>
                <a:cs typeface="+mn-cs"/>
              </a:rPr>
              <a:t>  To help students better understand the meaning of the property, clicking in the button ‘key word’ at the bottom, the key words swap or exchange will appear.  </a:t>
            </a:r>
          </a:p>
          <a:p>
            <a:pPr eaLnBrk="1" hangingPunct="1">
              <a:spcBef>
                <a:spcPct val="0"/>
              </a:spcBef>
              <a:buFontTx/>
              <a:buChar char="•"/>
              <a:defRPr/>
            </a:pPr>
            <a:r>
              <a:rPr lang="en-US" baseline="0" dirty="0" smtClean="0">
                <a:ea typeface="+mn-ea"/>
                <a:cs typeface="+mn-cs"/>
              </a:rPr>
              <a:t>  Click the ‘click to return’ button at the bottom of the slide to choose another card.  This will bring you back to the slide with all the true cards.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These</a:t>
            </a:r>
            <a:r>
              <a:rPr lang="en-US" u="none" baseline="0" dirty="0" smtClean="0">
                <a:ea typeface="+mn-ea"/>
                <a:cs typeface="+mn-cs"/>
              </a:rPr>
              <a:t> teacher notes will be very similar for next seven slides.  There will be minor differences depending on the property that is provided.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u="none" baseline="0" dirty="0" smtClean="0">
              <a:ea typeface="+mn-ea"/>
              <a:cs typeface="+mn-cs"/>
            </a:endParaRPr>
          </a:p>
          <a:p>
            <a:pPr eaLnBrk="1" hangingPunct="1">
              <a:spcBef>
                <a:spcPct val="0"/>
              </a:spcBef>
              <a:defRPr/>
            </a:pPr>
            <a:r>
              <a:rPr lang="en-US" i="1" u="none" baseline="0" dirty="0" smtClean="0">
                <a:ea typeface="+mn-ea"/>
                <a:cs typeface="+mn-cs"/>
              </a:rPr>
              <a:t>During the discussion of this card, ask students how they can remember that what Commutative means.  Suggestions: some see the word commute in commutative, therefore meaning to go back and forth; as in the numbers they are changing.  Some other key words are swap or exchange. Clicking at the bottom on ‘key words’, the key words will appear.  This is optional.  </a:t>
            </a:r>
          </a:p>
          <a:p>
            <a:pPr eaLnBrk="1" hangingPunct="1">
              <a:spcBef>
                <a:spcPct val="0"/>
              </a:spcBef>
              <a:defRPr/>
            </a:pPr>
            <a:endParaRPr lang="en-US" u="none"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25</a:t>
            </a:fld>
            <a:endParaRPr lang="en-US" smtClean="0"/>
          </a:p>
        </p:txBody>
      </p:sp>
    </p:spTree>
    <p:extLst>
      <p:ext uri="{BB962C8B-B14F-4D97-AF65-F5344CB8AC3E}">
        <p14:creationId xmlns:p14="http://schemas.microsoft.com/office/powerpoint/2010/main" val="25396120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yourself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Identity means.  Suggestions: identity is yourself, so in numbers you ‘get back’ the number you started with.  Clicking at the bottom on  ‘key words’, the key word yourself.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26</a:t>
            </a:fld>
            <a:endParaRPr lang="en-US" smtClean="0"/>
          </a:p>
        </p:txBody>
      </p:sp>
    </p:spTree>
    <p:extLst>
      <p:ext uri="{BB962C8B-B14F-4D97-AF65-F5344CB8AC3E}">
        <p14:creationId xmlns:p14="http://schemas.microsoft.com/office/powerpoint/2010/main" val="29833469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(16 min for</a:t>
            </a:r>
            <a:r>
              <a:rPr lang="en-US" baseline="0" dirty="0" smtClean="0">
                <a:ea typeface="+mn-ea"/>
                <a:cs typeface="+mn-cs"/>
              </a:rPr>
              <a:t> whole activity) 56</a:t>
            </a:r>
            <a:r>
              <a:rPr lang="en-US" dirty="0" smtClean="0">
                <a:ea typeface="+mn-ea"/>
                <a:cs typeface="+mn-cs"/>
              </a:rPr>
              <a:t> min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Hand out the practice worksheet.</a:t>
            </a:r>
          </a:p>
          <a:p>
            <a:pPr eaLnBrk="1" hangingPunct="1">
              <a:spcBef>
                <a:spcPct val="0"/>
              </a:spcBef>
              <a:buFontTx/>
              <a:buChar char="•"/>
              <a:defRPr/>
            </a:pPr>
            <a:r>
              <a:rPr lang="en-US" baseline="0" dirty="0" smtClean="0">
                <a:ea typeface="+mn-ea"/>
                <a:cs typeface="+mn-cs"/>
              </a:rPr>
              <a:t>  Have students work with a partner giving them about 12 minutes to complete.  </a:t>
            </a:r>
          </a:p>
          <a:p>
            <a:pPr eaLnBrk="1" hangingPunct="1">
              <a:spcBef>
                <a:spcPct val="0"/>
              </a:spcBef>
              <a:buFontTx/>
              <a:buChar char="•"/>
              <a:defRPr/>
            </a:pPr>
            <a:r>
              <a:rPr lang="en-US" baseline="0" dirty="0" smtClean="0">
                <a:ea typeface="+mn-ea"/>
                <a:cs typeface="+mn-cs"/>
              </a:rPr>
              <a:t>  This slide provides the answers for PART I by advancing the slide.  </a:t>
            </a:r>
          </a:p>
          <a:p>
            <a:pPr eaLnBrk="1" hangingPunct="1">
              <a:spcBef>
                <a:spcPct val="0"/>
              </a:spcBef>
              <a:buFontTx/>
              <a:buChar char="•"/>
              <a:defRPr/>
            </a:pPr>
            <a:r>
              <a:rPr lang="en-US" baseline="0" dirty="0" smtClean="0">
                <a:ea typeface="+mn-ea"/>
                <a:cs typeface="+mn-cs"/>
              </a:rPr>
              <a:t>  The following three continue with the answers for the practice.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Hand out the practice</a:t>
            </a:r>
            <a:r>
              <a:rPr lang="en-US" u="none" baseline="0" dirty="0" smtClean="0">
                <a:ea typeface="+mn-ea"/>
                <a:cs typeface="+mn-cs"/>
              </a:rPr>
              <a:t> worksheet.  Have students work with a partner on the worksheet.  Give students 12 minutes to complete.  Each part of the worksheet is shown in the lesson with answers provided.  Advancing the slide will show the answers, therefore wait for students to complete the worksheet.  Part IV of the practice is optional, although if students finish early, they should work on this section.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Circulate the room assessing students progress and answering questions students may have.   There may be a time constraint at this point in the lesson.  Therefore, discussing the answers as a group may not be an option, making your assessment on students’ progress is based on observations made when circulating the room.  However, if time prevails, advance the slide for the answers to appear for PART I. The next three slides continue with the answers for the practice.</a:t>
            </a:r>
          </a:p>
          <a:p>
            <a:pPr eaLnBrk="1" hangingPunct="1">
              <a:spcBef>
                <a:spcPct val="0"/>
              </a:spcBef>
              <a:defRPr/>
            </a:pPr>
            <a:endParaRPr lang="en-US" u="none" baseline="0" dirty="0" smtClean="0">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u="none" kern="1200" baseline="0" dirty="0" smtClean="0">
                <a:solidFill>
                  <a:schemeClr val="tx1"/>
                </a:solidFill>
                <a:latin typeface="+mn-lt"/>
                <a:ea typeface="ＭＳ Ｐゴシック" charset="0"/>
                <a:cs typeface="ＭＳ Ｐゴシック" charset="0"/>
              </a:rPr>
              <a:t>There are two difficult equations, which are designed as a challenge/enrichment.  For example: 5x + 14= 14 + 5x, students may figure out that it is  the Commutative Property, but will struggle with which operation.  Help them see that the numbers were moved OVER the addition, making it the Commutative Property of Addition, not multiplication.  Similarly, 5 + (</a:t>
            </a:r>
            <a:r>
              <a:rPr lang="en-US" sz="1200" u="none" kern="1200" baseline="0" dirty="0" err="1" smtClean="0">
                <a:solidFill>
                  <a:schemeClr val="tx1"/>
                </a:solidFill>
                <a:latin typeface="+mn-lt"/>
                <a:ea typeface="ＭＳ Ｐゴシック" charset="0"/>
                <a:cs typeface="ＭＳ Ｐゴシック" charset="0"/>
              </a:rPr>
              <a:t>x</a:t>
            </a:r>
            <a:r>
              <a:rPr lang="en-US" u="none" baseline="0" dirty="0" smtClean="0">
                <a:latin typeface="Wingdings"/>
                <a:ea typeface="Wingdings"/>
                <a:cs typeface="Wingdings"/>
              </a:rPr>
              <a:t> times 14) = 5 + (14x) because of the Commutative Property, but, again, students may struggle over which operation.  In this case it is over multiplication since the </a:t>
            </a:r>
            <a:r>
              <a:rPr lang="en-US" u="none" baseline="0" dirty="0" err="1" smtClean="0">
                <a:latin typeface="Wingdings"/>
                <a:ea typeface="Wingdings"/>
                <a:cs typeface="Wingdings"/>
              </a:rPr>
              <a:t>x</a:t>
            </a:r>
            <a:r>
              <a:rPr lang="en-US" u="none" baseline="0" dirty="0" smtClean="0">
                <a:latin typeface="Wingdings"/>
                <a:ea typeface="Wingdings"/>
                <a:cs typeface="Wingdings"/>
              </a:rPr>
              <a:t> and 14 are changed over the multiplication sign, not the addition. </a:t>
            </a:r>
            <a:r>
              <a:rPr lang="en-US" sz="1200" u="none" kern="1200" baseline="0" dirty="0" smtClean="0">
                <a:solidFill>
                  <a:schemeClr val="tx1"/>
                </a:solidFill>
                <a:latin typeface="+mn-lt"/>
                <a:ea typeface="ＭＳ Ｐゴシック" charset="0"/>
                <a:cs typeface="ＭＳ Ｐゴシック" charset="0"/>
              </a:rPr>
              <a:t> </a:t>
            </a:r>
          </a:p>
          <a:p>
            <a:pPr eaLnBrk="1" hangingPunct="1">
              <a:spcBef>
                <a:spcPct val="0"/>
              </a:spcBef>
              <a:defRPr/>
            </a:pPr>
            <a:r>
              <a:rPr lang="en-US" u="none" baseline="0" dirty="0" smtClean="0">
                <a:ea typeface="+mn-ea"/>
                <a:cs typeface="+mn-cs"/>
              </a:rPr>
              <a:t>  </a:t>
            </a:r>
          </a:p>
          <a:p>
            <a:pPr eaLnBrk="1" hangingPunct="1">
              <a:spcBef>
                <a:spcPct val="0"/>
              </a:spcBef>
              <a:defRPr/>
            </a:pPr>
            <a:endParaRPr lang="en-US" u="none"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A3FB9260-ECE8-40D0-B0D1-B65BD3D5F0EF}" type="slidenum">
              <a:rPr lang="en-US" smtClean="0"/>
              <a:pPr eaLnBrk="1" hangingPunct="1"/>
              <a:t>27</a:t>
            </a:fld>
            <a:endParaRPr lang="en-US" smtClean="0"/>
          </a:p>
        </p:txBody>
      </p:sp>
    </p:spTree>
    <p:extLst>
      <p:ext uri="{BB962C8B-B14F-4D97-AF65-F5344CB8AC3E}">
        <p14:creationId xmlns:p14="http://schemas.microsoft.com/office/powerpoint/2010/main" val="24831615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(16 min for</a:t>
            </a:r>
            <a:r>
              <a:rPr lang="en-US" sz="1200" kern="1200" baseline="0" dirty="0" smtClean="0">
                <a:solidFill>
                  <a:schemeClr val="tx1"/>
                </a:solidFill>
                <a:latin typeface="+mn-lt"/>
                <a:ea typeface="ＭＳ Ｐゴシック" charset="0"/>
                <a:cs typeface="ＭＳ Ｐゴシック" charset="0"/>
              </a:rPr>
              <a:t> whole activity) 56</a:t>
            </a:r>
            <a:r>
              <a:rPr lang="en-US" sz="1200" kern="1200" dirty="0" smtClean="0">
                <a:solidFill>
                  <a:schemeClr val="tx1"/>
                </a:solidFill>
                <a:latin typeface="+mn-lt"/>
                <a:ea typeface="ＭＳ Ｐゴシック" charset="0"/>
                <a:cs typeface="ＭＳ Ｐゴシック" charset="0"/>
              </a:rPr>
              <a:t> min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Advance</a:t>
            </a:r>
            <a:r>
              <a:rPr lang="en-US" baseline="0" dirty="0" smtClean="0">
                <a:ea typeface="+mn-ea"/>
                <a:cs typeface="+mn-cs"/>
              </a:rPr>
              <a:t> the slide for the answers to appear.  </a:t>
            </a:r>
            <a:endParaRPr lang="en-US" dirty="0" smtClean="0">
              <a:ea typeface="+mn-ea"/>
              <a:cs typeface="+mn-cs"/>
            </a:endParaRPr>
          </a:p>
          <a:p>
            <a:pPr eaLnBrk="1" hangingPunct="1">
              <a:spcBef>
                <a:spcPct val="0"/>
              </a:spcBef>
              <a:buFontTx/>
              <a:buChar char="•"/>
              <a:defRPr/>
            </a:pPr>
            <a:r>
              <a:rPr lang="en-US" dirty="0" smtClean="0">
                <a:ea typeface="+mn-ea"/>
                <a:cs typeface="+mn-cs"/>
              </a:rPr>
              <a:t> Be</a:t>
            </a:r>
            <a:r>
              <a:rPr lang="en-US" baseline="0" dirty="0" smtClean="0">
                <a:ea typeface="+mn-ea"/>
                <a:cs typeface="+mn-cs"/>
              </a:rPr>
              <a:t> sure to emphasize what mathematics was performed using the property.  For example, in number 1, the 7 and 8 were grouped.  </a:t>
            </a:r>
          </a:p>
          <a:p>
            <a:pPr eaLnBrk="1" hangingPunct="1">
              <a:spcBef>
                <a:spcPct val="0"/>
              </a:spcBef>
              <a:buFontTx/>
              <a:buChar char="•"/>
              <a:defRPr/>
            </a:pPr>
            <a:r>
              <a:rPr lang="en-US" baseline="0" dirty="0" smtClean="0">
                <a:ea typeface="+mn-ea"/>
                <a:cs typeface="+mn-cs"/>
              </a:rPr>
              <a:t>  There may be different answers for these problems, which is okay, just be sure to discuss what the students did differently.  </a:t>
            </a:r>
          </a:p>
          <a:p>
            <a:pPr eaLnBrk="1" hangingPunct="1">
              <a:spcBef>
                <a:spcPct val="0"/>
              </a:spcBef>
              <a:buFontTx/>
              <a:buNone/>
              <a:defRPr/>
            </a:pPr>
            <a:endParaRPr lang="en-US" dirty="0" smtClean="0">
              <a:ea typeface="+mn-ea"/>
              <a:cs typeface="+mn-cs"/>
            </a:endParaRPr>
          </a:p>
          <a:p>
            <a:pPr eaLnBrk="1" hangingPunct="1">
              <a:spcBef>
                <a:spcPct val="0"/>
              </a:spcBef>
              <a:defRPr/>
            </a:pPr>
            <a:r>
              <a:rPr lang="en-US" u="sng" dirty="0" smtClean="0">
                <a:ea typeface="+mn-ea"/>
                <a:cs typeface="+mn-cs"/>
              </a:rPr>
              <a:t>Preparation Notes</a:t>
            </a:r>
            <a:endParaRPr lang="en-US" u="none" dirty="0" smtClean="0">
              <a:ea typeface="+mn-ea"/>
              <a:cs typeface="+mn-cs"/>
            </a:endParaRPr>
          </a:p>
          <a:p>
            <a:pPr eaLnBrk="1" hangingPunct="1">
              <a:spcBef>
                <a:spcPct val="0"/>
              </a:spcBef>
              <a:defRPr/>
            </a:pPr>
            <a:endParaRPr lang="en-US" u="none" dirty="0" smtClean="0">
              <a:ea typeface="+mn-ea"/>
              <a:cs typeface="+mn-cs"/>
            </a:endParaRPr>
          </a:p>
          <a:p>
            <a:pPr eaLnBrk="1" hangingPunct="1">
              <a:spcBef>
                <a:spcPct val="0"/>
              </a:spcBef>
              <a:defRPr/>
            </a:pPr>
            <a:r>
              <a:rPr lang="en-US" u="none" dirty="0" smtClean="0">
                <a:ea typeface="+mn-ea"/>
                <a:cs typeface="+mn-cs"/>
              </a:rPr>
              <a:t>If time</a:t>
            </a:r>
            <a:r>
              <a:rPr lang="en-US" u="none" baseline="0" dirty="0" smtClean="0">
                <a:ea typeface="+mn-ea"/>
                <a:cs typeface="+mn-cs"/>
              </a:rPr>
              <a:t> prevails, advance the slide for the answers to appear.  Students may have answered some of the questions differently than what is shown here.  Be sure to discuss what students did differently, connecting that there way is correct as well because of the properties they used.  Question five does not give the answer for the mean.  The point of the question was to find a faster way to add the four numbers.  Students can find the mean if they choose.  </a:t>
            </a:r>
            <a:endParaRPr lang="en-US" u="sng" dirty="0" smtClean="0">
              <a:ea typeface="+mn-ea"/>
              <a:cs typeface="+mn-cs"/>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A3FB9260-ECE8-40D0-B0D1-B65BD3D5F0EF}" type="slidenum">
              <a:rPr lang="en-US" smtClean="0"/>
              <a:pPr eaLnBrk="1" hangingPunct="1"/>
              <a:t>28</a:t>
            </a:fld>
            <a:endParaRPr lang="en-US" smtClean="0"/>
          </a:p>
        </p:txBody>
      </p:sp>
    </p:spTree>
    <p:extLst>
      <p:ext uri="{BB962C8B-B14F-4D97-AF65-F5344CB8AC3E}">
        <p14:creationId xmlns:p14="http://schemas.microsoft.com/office/powerpoint/2010/main" val="6648048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(16 min for</a:t>
            </a:r>
            <a:r>
              <a:rPr lang="en-US" sz="1200" kern="1200" baseline="0" dirty="0" smtClean="0">
                <a:solidFill>
                  <a:schemeClr val="tx1"/>
                </a:solidFill>
                <a:latin typeface="+mn-lt"/>
                <a:ea typeface="ＭＳ Ｐゴシック" charset="0"/>
                <a:cs typeface="ＭＳ Ｐゴシック" charset="0"/>
              </a:rPr>
              <a:t> whole activity) 56</a:t>
            </a:r>
            <a:r>
              <a:rPr lang="en-US" sz="1200" kern="1200" dirty="0" smtClean="0">
                <a:solidFill>
                  <a:schemeClr val="tx1"/>
                </a:solidFill>
                <a:latin typeface="+mn-lt"/>
                <a:ea typeface="ＭＳ Ｐゴシック" charset="0"/>
                <a:cs typeface="ＭＳ Ｐゴシック" charset="0"/>
              </a:rPr>
              <a:t> min 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Advance</a:t>
            </a:r>
            <a:r>
              <a:rPr lang="en-US" sz="1200" kern="1200" baseline="0" dirty="0" smtClean="0">
                <a:solidFill>
                  <a:schemeClr val="tx1"/>
                </a:solidFill>
                <a:latin typeface="+mn-lt"/>
                <a:ea typeface="ＭＳ Ｐゴシック" charset="0"/>
                <a:cs typeface="ＭＳ Ｐゴシック" charset="0"/>
              </a:rPr>
              <a:t> the slide for the answers to appear.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There may be different answers for these problems, which is okay, just be sure to discuss what the students did differently.</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Be sure to explain and discuss that subtraction is not commutative or associative.  The only operations that are, are multiplication and addition.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endParaRPr lang="en-US" sz="1200" u="none" kern="1200" dirty="0" smtClean="0">
              <a:solidFill>
                <a:schemeClr val="tx1"/>
              </a:solidFill>
              <a:latin typeface="+mn-lt"/>
              <a:ea typeface="ＭＳ Ｐゴシック" charset="0"/>
              <a:cs typeface="ＭＳ Ｐゴシック" charset="0"/>
            </a:endParaRPr>
          </a:p>
          <a:p>
            <a:pPr eaLnBrk="1" hangingPunct="1">
              <a:spcBef>
                <a:spcPct val="0"/>
              </a:spcBef>
              <a:defRPr/>
            </a:pPr>
            <a:endParaRPr lang="en-US" sz="1200" u="none"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If time</a:t>
            </a:r>
            <a:r>
              <a:rPr lang="en-US" sz="1200" u="none" kern="1200" baseline="0" dirty="0" smtClean="0">
                <a:solidFill>
                  <a:schemeClr val="tx1"/>
                </a:solidFill>
                <a:latin typeface="+mn-lt"/>
                <a:ea typeface="ＭＳ Ｐゴシック" charset="0"/>
                <a:cs typeface="ＭＳ Ｐゴシック" charset="0"/>
              </a:rPr>
              <a:t> prevails, advance the slide for the answers to appear.  This is crucial understanding in the lesson, so may need to be discussed at a later date if there is not enough time.  Students may have answered some of the questions differently than what is shown here.  Be sure to discuss what students did differently to share all possible understandings of this concept.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After the answers have been shown ask the students which properties are commutative and associative.  Point out the only two operations that are commutative and associative are multiplication and addition.  If you have to have students think a bit more, ask them about division.  There is not any work on this slide or in the lesson around division.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PART IV in the practice is optional.  If students have completed that part, click at the top right to advance to that slide.  Otherwise proceed to the Exit Slip.   </a:t>
            </a:r>
            <a:endParaRPr lang="en-US" sz="1200" u="sng" kern="1200" dirty="0" smtClean="0">
              <a:solidFill>
                <a:schemeClr val="tx1"/>
              </a:solidFill>
              <a:latin typeface="+mn-lt"/>
              <a:ea typeface="ＭＳ Ｐゴシック" charset="0"/>
              <a:cs typeface="ＭＳ Ｐゴシック" charset="0"/>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A3FB9260-ECE8-40D0-B0D1-B65BD3D5F0EF}" type="slidenum">
              <a:rPr lang="en-US" smtClean="0"/>
              <a:pPr eaLnBrk="1" hangingPunct="1"/>
              <a:t>29</a:t>
            </a:fld>
            <a:endParaRPr lang="en-US" smtClean="0"/>
          </a:p>
        </p:txBody>
      </p:sp>
    </p:spTree>
    <p:extLst>
      <p:ext uri="{BB962C8B-B14F-4D97-AF65-F5344CB8AC3E}">
        <p14:creationId xmlns:p14="http://schemas.microsoft.com/office/powerpoint/2010/main" val="25557517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(16 min for</a:t>
            </a:r>
            <a:r>
              <a:rPr lang="en-US" sz="1200" kern="1200" baseline="0" dirty="0" smtClean="0">
                <a:solidFill>
                  <a:schemeClr val="tx1"/>
                </a:solidFill>
                <a:latin typeface="+mn-lt"/>
                <a:ea typeface="ＭＳ Ｐゴシック" charset="0"/>
                <a:cs typeface="ＭＳ Ｐゴシック" charset="0"/>
              </a:rPr>
              <a:t> whole activity) 56</a:t>
            </a:r>
            <a:r>
              <a:rPr lang="en-US" sz="1200" kern="1200" dirty="0" smtClean="0">
                <a:solidFill>
                  <a:schemeClr val="tx1"/>
                </a:solidFill>
                <a:latin typeface="+mn-lt"/>
                <a:ea typeface="ＭＳ Ｐゴシック" charset="0"/>
                <a:cs typeface="ＭＳ Ｐゴシック" charset="0"/>
              </a:rPr>
              <a:t> min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This slide is needed</a:t>
            </a:r>
            <a:r>
              <a:rPr lang="en-US" baseline="0" dirty="0" smtClean="0">
                <a:ea typeface="+mn-ea"/>
                <a:cs typeface="+mn-cs"/>
              </a:rPr>
              <a:t> if students answered PART IV in the practice. </a:t>
            </a:r>
          </a:p>
          <a:p>
            <a:pPr eaLnBrk="1" hangingPunct="1">
              <a:spcBef>
                <a:spcPct val="0"/>
              </a:spcBef>
              <a:buFontTx/>
              <a:buChar char="•"/>
              <a:defRPr/>
            </a:pPr>
            <a:r>
              <a:rPr lang="en-US" baseline="0" dirty="0" smtClean="0">
                <a:ea typeface="+mn-ea"/>
                <a:cs typeface="+mn-cs"/>
              </a:rPr>
              <a:t>  Students will have different answers than shown in the slide.  They may have a slight variation, which ties in nicely with the properties.  For example, in number 3, students could have had (9 – 7) times (10 +2) instead of (9 – 7) times (2 + 10).  Great discussions using the properties can be had here.  </a:t>
            </a:r>
            <a:endParaRPr lang="en-US" dirty="0" smtClean="0">
              <a:ea typeface="+mn-ea"/>
              <a:cs typeface="+mn-cs"/>
            </a:endParaRPr>
          </a:p>
          <a:p>
            <a:pPr eaLnBrk="1" hangingPunct="1">
              <a:spcBef>
                <a:spcPct val="0"/>
              </a:spcBef>
              <a:buFontTx/>
              <a:buNone/>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i="0" u="none" dirty="0" smtClean="0">
                <a:ea typeface="+mn-ea"/>
                <a:cs typeface="+mn-cs"/>
              </a:rPr>
              <a:t>This</a:t>
            </a:r>
            <a:r>
              <a:rPr lang="en-US" i="0" u="none" baseline="0" dirty="0" smtClean="0">
                <a:ea typeface="+mn-ea"/>
                <a:cs typeface="+mn-cs"/>
              </a:rPr>
              <a:t> slide is only needed if students were asked to answer PART IV in the practice.  These are challenging questions and may want to use them later on in the unit.  Advancing the slide will show the answers.  Students will have different answers than shown in the slide.  This is a great opportunity for classroom discussion around the vocabulary presented in this lesson. </a:t>
            </a:r>
            <a:r>
              <a:rPr lang="en-US" sz="1200" kern="1200" baseline="0" dirty="0" smtClean="0">
                <a:solidFill>
                  <a:schemeClr val="tx1"/>
                </a:solidFill>
                <a:latin typeface="+mn-lt"/>
                <a:ea typeface="ＭＳ Ｐゴシック" charset="0"/>
                <a:cs typeface="ＭＳ Ｐゴシック" charset="0"/>
              </a:rPr>
              <a:t>For example, in number 3, students could have had (9 – 7) times (10 +2) instead of (9 – 7) times (2 + 10).  There are many more expressions students could have come up with for these answers.  </a:t>
            </a:r>
          </a:p>
          <a:p>
            <a:pPr eaLnBrk="1" hangingPunct="1">
              <a:spcBef>
                <a:spcPct val="0"/>
              </a:spcBef>
              <a:defRPr/>
            </a:pPr>
            <a:endParaRPr lang="en-US" sz="1200" i="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endParaRPr lang="en-US" i="0" u="none"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A3FB9260-ECE8-40D0-B0D1-B65BD3D5F0EF}" type="slidenum">
              <a:rPr lang="en-US" smtClean="0"/>
              <a:pPr eaLnBrk="1" hangingPunct="1"/>
              <a:t>30</a:t>
            </a:fld>
            <a:endParaRPr lang="en-US" smtClean="0"/>
          </a:p>
        </p:txBody>
      </p:sp>
    </p:spTree>
    <p:extLst>
      <p:ext uri="{BB962C8B-B14F-4D97-AF65-F5344CB8AC3E}">
        <p14:creationId xmlns:p14="http://schemas.microsoft.com/office/powerpoint/2010/main" val="11986050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(4 min) 60</a:t>
            </a:r>
            <a:r>
              <a:rPr lang="en-US" baseline="0" dirty="0" smtClean="0">
                <a:ea typeface="+mn-ea"/>
                <a:cs typeface="+mn-cs"/>
              </a:rPr>
              <a:t> min </a:t>
            </a:r>
            <a:r>
              <a:rPr lang="en-US" dirty="0" smtClean="0">
                <a:ea typeface="+mn-ea"/>
                <a:cs typeface="+mn-cs"/>
              </a:rPr>
              <a:t>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Hand out the</a:t>
            </a:r>
            <a:r>
              <a:rPr lang="en-US" baseline="0" dirty="0" smtClean="0">
                <a:ea typeface="+mn-ea"/>
                <a:cs typeface="+mn-cs"/>
              </a:rPr>
              <a:t> Exit Slip.  </a:t>
            </a:r>
          </a:p>
          <a:p>
            <a:pPr eaLnBrk="1" hangingPunct="1">
              <a:spcBef>
                <a:spcPct val="0"/>
              </a:spcBef>
              <a:buFontTx/>
              <a:buChar char="•"/>
              <a:defRPr/>
            </a:pPr>
            <a:r>
              <a:rPr lang="en-US" baseline="0" dirty="0" smtClean="0">
                <a:ea typeface="+mn-ea"/>
                <a:cs typeface="+mn-cs"/>
              </a:rPr>
              <a:t>  Give students a few minutes to answer.</a:t>
            </a:r>
          </a:p>
          <a:p>
            <a:pPr eaLnBrk="1" hangingPunct="1">
              <a:spcBef>
                <a:spcPct val="0"/>
              </a:spcBef>
              <a:buFontTx/>
              <a:buChar char="•"/>
              <a:defRPr/>
            </a:pPr>
            <a:r>
              <a:rPr lang="en-US" baseline="0" dirty="0" smtClean="0">
                <a:ea typeface="+mn-ea"/>
                <a:cs typeface="+mn-cs"/>
              </a:rPr>
              <a:t>  Advance the slide for the answers to appear.  </a:t>
            </a:r>
          </a:p>
          <a:p>
            <a:pPr eaLnBrk="1" hangingPunct="1">
              <a:spcBef>
                <a:spcPct val="0"/>
              </a:spcBef>
              <a:buFontTx/>
              <a:buChar char="•"/>
              <a:defRPr/>
            </a:pPr>
            <a:r>
              <a:rPr lang="en-US" baseline="0" dirty="0" smtClean="0">
                <a:ea typeface="+mn-ea"/>
                <a:cs typeface="+mn-cs"/>
              </a:rPr>
              <a:t>  </a:t>
            </a:r>
            <a:r>
              <a:rPr lang="en-US" sz="1200" u="none" kern="1200" baseline="0" dirty="0" smtClean="0">
                <a:solidFill>
                  <a:schemeClr val="tx1"/>
                </a:solidFill>
                <a:latin typeface="+mn-lt"/>
                <a:ea typeface="ＭＳ Ｐゴシック" charset="0"/>
                <a:cs typeface="ＭＳ Ｐゴシック" charset="0"/>
              </a:rPr>
              <a:t>In the first question, be sure to point out where in the problem the associative and commutative property were used when prompted.</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endParaRPr lang="en-US" u="none" dirty="0" smtClean="0">
              <a:ea typeface="+mn-ea"/>
              <a:cs typeface="+mn-cs"/>
            </a:endParaRPr>
          </a:p>
          <a:p>
            <a:pPr eaLnBrk="1" hangingPunct="1">
              <a:spcBef>
                <a:spcPct val="0"/>
              </a:spcBef>
              <a:defRPr/>
            </a:pPr>
            <a:endParaRPr lang="en-US" u="none" dirty="0" smtClean="0">
              <a:ea typeface="+mn-ea"/>
              <a:cs typeface="+mn-cs"/>
            </a:endParaRPr>
          </a:p>
          <a:p>
            <a:pPr eaLnBrk="1" hangingPunct="1">
              <a:spcBef>
                <a:spcPct val="0"/>
              </a:spcBef>
              <a:defRPr/>
            </a:pPr>
            <a:r>
              <a:rPr lang="en-US" u="none" dirty="0" smtClean="0">
                <a:ea typeface="+mn-ea"/>
                <a:cs typeface="+mn-cs"/>
              </a:rPr>
              <a:t>Hand out the Exit Slip for a quick assessment of</a:t>
            </a:r>
            <a:r>
              <a:rPr lang="en-US" u="none" baseline="0" dirty="0" smtClean="0">
                <a:ea typeface="+mn-ea"/>
                <a:cs typeface="+mn-cs"/>
              </a:rPr>
              <a:t> the lesson.  The exit slip is designed for a quick assessment to see what students recall on their own.  Advance the slide for the answers to appear.  In the first question, be sure to point out where in the problem the associative and commutative property were used when prompted.  The second is more of an comprehension question, but these types of questions tend to appear on standardized tests.  </a:t>
            </a:r>
            <a:endParaRPr lang="en-US" u="sng"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1704B1C5-E762-4F55-9405-94C1B3EA818C}" type="slidenum">
              <a:rPr lang="en-US" smtClean="0"/>
              <a:pPr eaLnBrk="1" hangingPunct="1"/>
              <a:t>31</a:t>
            </a:fld>
            <a:endParaRPr lang="en-US" smtClean="0"/>
          </a:p>
        </p:txBody>
      </p:sp>
    </p:spTree>
    <p:extLst>
      <p:ext uri="{BB962C8B-B14F-4D97-AF65-F5344CB8AC3E}">
        <p14:creationId xmlns:p14="http://schemas.microsoft.com/office/powerpoint/2010/main" val="2599546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B4DF021-4268-477C-AF30-E43A6D10946B}" type="slidenum">
              <a:rPr lang="en-US" smtClean="0"/>
              <a:pPr eaLnBrk="1" hangingPunct="1"/>
              <a:t>5</a:t>
            </a:fld>
            <a:endParaRPr lang="en-US" smtClean="0"/>
          </a:p>
        </p:txBody>
      </p:sp>
    </p:spTree>
    <p:extLst>
      <p:ext uri="{BB962C8B-B14F-4D97-AF65-F5344CB8AC3E}">
        <p14:creationId xmlns:p14="http://schemas.microsoft.com/office/powerpoint/2010/main" val="25475533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D15F9E51-83EB-4191-ABAA-EA58164BB330}" type="slidenum">
              <a:rPr lang="en-US" smtClean="0"/>
              <a:pPr eaLnBrk="1" hangingPunct="1"/>
              <a:t>32</a:t>
            </a:fld>
            <a:endParaRPr lang="en-US" smtClean="0"/>
          </a:p>
        </p:txBody>
      </p:sp>
    </p:spTree>
    <p:extLst>
      <p:ext uri="{BB962C8B-B14F-4D97-AF65-F5344CB8AC3E}">
        <p14:creationId xmlns:p14="http://schemas.microsoft.com/office/powerpoint/2010/main" val="24086075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2BB0EDB-BF62-4901-893C-957B8F3CE784}" type="slidenum">
              <a:rPr lang="en-US" smtClean="0"/>
              <a:pPr eaLnBrk="1" hangingPunct="1"/>
              <a:t>33</a:t>
            </a:fld>
            <a:endParaRPr lang="en-US" smtClean="0"/>
          </a:p>
        </p:txBody>
      </p:sp>
    </p:spTree>
    <p:extLst>
      <p:ext uri="{BB962C8B-B14F-4D97-AF65-F5344CB8AC3E}">
        <p14:creationId xmlns:p14="http://schemas.microsoft.com/office/powerpoint/2010/main" val="25614732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036CFE3-62D1-4DAD-B1B5-EF61E846B3EF}" type="slidenum">
              <a:rPr lang="en-US" smtClean="0"/>
              <a:pPr eaLnBrk="1" hangingPunct="1"/>
              <a:t>34</a:t>
            </a:fld>
            <a:endParaRPr lang="en-US" smtClean="0"/>
          </a:p>
        </p:txBody>
      </p:sp>
    </p:spTree>
    <p:extLst>
      <p:ext uri="{BB962C8B-B14F-4D97-AF65-F5344CB8AC3E}">
        <p14:creationId xmlns:p14="http://schemas.microsoft.com/office/powerpoint/2010/main" val="29215263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9A4A5579-E9F3-465B-80E1-1CBC857A6358}" type="slidenum">
              <a:rPr lang="en-US" smtClean="0"/>
              <a:pPr eaLnBrk="1" hangingPunct="1"/>
              <a:t>35</a:t>
            </a:fld>
            <a:endParaRPr lang="en-US" smtClean="0"/>
          </a:p>
        </p:txBody>
      </p:sp>
    </p:spTree>
    <p:extLst>
      <p:ext uri="{BB962C8B-B14F-4D97-AF65-F5344CB8AC3E}">
        <p14:creationId xmlns:p14="http://schemas.microsoft.com/office/powerpoint/2010/main" val="41960569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56D64294-D819-42F6-9212-D3B04C72834D}" type="slidenum">
              <a:rPr lang="en-US" smtClean="0"/>
              <a:pPr eaLnBrk="1" hangingPunct="1"/>
              <a:t>36</a:t>
            </a:fld>
            <a:endParaRPr lang="en-US" smtClean="0"/>
          </a:p>
        </p:txBody>
      </p:sp>
    </p:spTree>
    <p:extLst>
      <p:ext uri="{BB962C8B-B14F-4D97-AF65-F5344CB8AC3E}">
        <p14:creationId xmlns:p14="http://schemas.microsoft.com/office/powerpoint/2010/main" val="37870622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DD22509-C39C-4B44-A97A-B7088303BF82}" type="slidenum">
              <a:rPr lang="en-US" smtClean="0"/>
              <a:pPr eaLnBrk="1" hangingPunct="1"/>
              <a:t>37</a:t>
            </a:fld>
            <a:endParaRPr lang="en-US" smtClean="0"/>
          </a:p>
        </p:txBody>
      </p:sp>
    </p:spTree>
    <p:extLst>
      <p:ext uri="{BB962C8B-B14F-4D97-AF65-F5344CB8AC3E}">
        <p14:creationId xmlns:p14="http://schemas.microsoft.com/office/powerpoint/2010/main" val="1648805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9BE4DA48-1487-4F24-BFAD-1423E24A5326}" type="slidenum">
              <a:rPr lang="en-US" smtClean="0"/>
              <a:pPr eaLnBrk="1" hangingPunct="1"/>
              <a:t>38</a:t>
            </a:fld>
            <a:endParaRPr lang="en-US" smtClean="0"/>
          </a:p>
        </p:txBody>
      </p:sp>
    </p:spTree>
    <p:extLst>
      <p:ext uri="{BB962C8B-B14F-4D97-AF65-F5344CB8AC3E}">
        <p14:creationId xmlns:p14="http://schemas.microsoft.com/office/powerpoint/2010/main" val="26119822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9FCEADD4-E4BE-40C3-B941-1850B3231641}" type="slidenum">
              <a:rPr lang="en-US" smtClean="0"/>
              <a:pPr eaLnBrk="1" hangingPunct="1"/>
              <a:t>39</a:t>
            </a:fld>
            <a:endParaRPr lang="en-US" smtClean="0"/>
          </a:p>
        </p:txBody>
      </p:sp>
    </p:spTree>
    <p:extLst>
      <p:ext uri="{BB962C8B-B14F-4D97-AF65-F5344CB8AC3E}">
        <p14:creationId xmlns:p14="http://schemas.microsoft.com/office/powerpoint/2010/main" val="2658781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523A5FB8-43BC-4E3E-844B-58FD62B91810}" type="slidenum">
              <a:rPr lang="en-US" smtClean="0"/>
              <a:pPr eaLnBrk="1" hangingPunct="1"/>
              <a:t>40</a:t>
            </a:fld>
            <a:endParaRPr lang="en-US" smtClean="0"/>
          </a:p>
        </p:txBody>
      </p:sp>
    </p:spTree>
    <p:extLst>
      <p:ext uri="{BB962C8B-B14F-4D97-AF65-F5344CB8AC3E}">
        <p14:creationId xmlns:p14="http://schemas.microsoft.com/office/powerpoint/2010/main" val="661344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CD075460-81D6-4085-8EC2-C4E710F35C50}" type="slidenum">
              <a:rPr lang="en-US" smtClean="0"/>
              <a:pPr eaLnBrk="1" hangingPunct="1"/>
              <a:t>6</a:t>
            </a:fld>
            <a:endParaRPr lang="en-US" smtClean="0"/>
          </a:p>
        </p:txBody>
      </p:sp>
    </p:spTree>
    <p:extLst>
      <p:ext uri="{BB962C8B-B14F-4D97-AF65-F5344CB8AC3E}">
        <p14:creationId xmlns:p14="http://schemas.microsoft.com/office/powerpoint/2010/main" val="3515251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A7CB9FA-65C8-458E-9831-81781C774CA9}" type="slidenum">
              <a:rPr lang="en-US" smtClean="0"/>
              <a:pPr eaLnBrk="1" hangingPunct="1"/>
              <a:t>7</a:t>
            </a:fld>
            <a:endParaRPr lang="en-US" smtClean="0"/>
          </a:p>
        </p:txBody>
      </p:sp>
    </p:spTree>
    <p:extLst>
      <p:ext uri="{BB962C8B-B14F-4D97-AF65-F5344CB8AC3E}">
        <p14:creationId xmlns:p14="http://schemas.microsoft.com/office/powerpoint/2010/main" val="2877605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sz="900" dirty="0" smtClean="0">
                <a:ea typeface="+mn-ea"/>
                <a:cs typeface="+mn-cs"/>
              </a:rPr>
              <a:t>(4 min) 4 min passed</a:t>
            </a:r>
          </a:p>
          <a:p>
            <a:pPr eaLnBrk="1" hangingPunct="1">
              <a:spcBef>
                <a:spcPct val="0"/>
              </a:spcBef>
              <a:defRPr/>
            </a:pPr>
            <a:r>
              <a:rPr lang="en-US" sz="900" u="sng" dirty="0" smtClean="0">
                <a:ea typeface="+mn-ea"/>
                <a:cs typeface="+mn-cs"/>
              </a:rPr>
              <a:t>In-Class Notes</a:t>
            </a:r>
          </a:p>
          <a:p>
            <a:pPr eaLnBrk="1" hangingPunct="1">
              <a:spcBef>
                <a:spcPct val="0"/>
              </a:spcBef>
              <a:buFontTx/>
              <a:buChar char="•"/>
              <a:defRPr/>
            </a:pPr>
            <a:r>
              <a:rPr lang="en-US" sz="900" dirty="0" smtClean="0">
                <a:ea typeface="+mn-ea"/>
                <a:cs typeface="+mn-cs"/>
              </a:rPr>
              <a:t>  Read the slide as it appears.  </a:t>
            </a:r>
          </a:p>
          <a:p>
            <a:pPr eaLnBrk="1" hangingPunct="1">
              <a:spcBef>
                <a:spcPct val="0"/>
              </a:spcBef>
              <a:buFontTx/>
              <a:buChar char="•"/>
              <a:defRPr/>
            </a:pPr>
            <a:r>
              <a:rPr lang="en-US" sz="900" dirty="0" smtClean="0">
                <a:ea typeface="+mn-ea"/>
                <a:cs typeface="+mn-cs"/>
              </a:rPr>
              <a:t>  Have students work for</a:t>
            </a:r>
            <a:r>
              <a:rPr lang="en-US" sz="900" baseline="0" dirty="0" smtClean="0">
                <a:ea typeface="+mn-ea"/>
                <a:cs typeface="+mn-cs"/>
              </a:rPr>
              <a:t> about 5 minutes on the three problems.  </a:t>
            </a:r>
          </a:p>
          <a:p>
            <a:pPr eaLnBrk="1" hangingPunct="1">
              <a:spcBef>
                <a:spcPct val="0"/>
              </a:spcBef>
              <a:buFontTx/>
              <a:buChar char="•"/>
              <a:defRPr/>
            </a:pPr>
            <a:r>
              <a:rPr lang="en-US" sz="900" baseline="0" dirty="0" smtClean="0">
                <a:ea typeface="+mn-ea"/>
                <a:cs typeface="+mn-cs"/>
              </a:rPr>
              <a:t>  The last one is more be challenging for students to express the equation properly using parentheses.  </a:t>
            </a:r>
          </a:p>
          <a:p>
            <a:pPr eaLnBrk="1" hangingPunct="1">
              <a:spcBef>
                <a:spcPct val="0"/>
              </a:spcBef>
              <a:buFontTx/>
              <a:buChar char="•"/>
              <a:defRPr/>
            </a:pPr>
            <a:r>
              <a:rPr lang="en-US" sz="900" baseline="0" dirty="0" smtClean="0">
                <a:ea typeface="+mn-ea"/>
                <a:cs typeface="+mn-cs"/>
              </a:rPr>
              <a:t>  Have students share their answers with their neighbor. </a:t>
            </a:r>
          </a:p>
          <a:p>
            <a:pPr eaLnBrk="1" hangingPunct="1">
              <a:spcBef>
                <a:spcPct val="0"/>
              </a:spcBef>
              <a:buFontTx/>
              <a:buChar char="•"/>
              <a:defRPr/>
            </a:pPr>
            <a:r>
              <a:rPr lang="en-US" sz="900" baseline="0" dirty="0" smtClean="0">
                <a:ea typeface="+mn-ea"/>
                <a:cs typeface="+mn-cs"/>
              </a:rPr>
              <a:t>  Advance the slide for the answers to appear.  </a:t>
            </a:r>
            <a:endParaRPr lang="en-US" sz="900" dirty="0" smtClean="0">
              <a:ea typeface="+mn-ea"/>
              <a:cs typeface="+mn-cs"/>
            </a:endParaRPr>
          </a:p>
          <a:p>
            <a:pPr eaLnBrk="1" hangingPunct="1">
              <a:spcBef>
                <a:spcPct val="0"/>
              </a:spcBef>
              <a:buFontTx/>
              <a:buChar char="•"/>
              <a:defRPr/>
            </a:pPr>
            <a:endParaRPr lang="en-US" sz="900" dirty="0" smtClean="0">
              <a:ea typeface="+mn-ea"/>
              <a:cs typeface="+mn-cs"/>
            </a:endParaRPr>
          </a:p>
          <a:p>
            <a:pPr eaLnBrk="1" hangingPunct="1">
              <a:spcBef>
                <a:spcPct val="0"/>
              </a:spcBef>
              <a:defRPr/>
            </a:pPr>
            <a:r>
              <a:rPr lang="en-US" sz="900" u="sng" dirty="0" smtClean="0">
                <a:ea typeface="+mn-ea"/>
                <a:cs typeface="+mn-cs"/>
              </a:rPr>
              <a:t>Preparation Notes</a:t>
            </a:r>
          </a:p>
          <a:p>
            <a:pPr eaLnBrk="1" hangingPunct="1">
              <a:spcBef>
                <a:spcPct val="0"/>
              </a:spcBef>
              <a:defRPr/>
            </a:pPr>
            <a:endParaRPr lang="en-US" sz="900" u="sng" dirty="0" smtClean="0">
              <a:ea typeface="+mn-ea"/>
              <a:cs typeface="+mn-cs"/>
            </a:endParaRPr>
          </a:p>
          <a:p>
            <a:pPr eaLnBrk="1" hangingPunct="1">
              <a:spcBef>
                <a:spcPct val="0"/>
              </a:spcBef>
              <a:defRPr/>
            </a:pPr>
            <a:r>
              <a:rPr lang="en-US" sz="900" u="none" dirty="0" smtClean="0">
                <a:ea typeface="+mn-ea"/>
                <a:cs typeface="+mn-cs"/>
              </a:rPr>
              <a:t>The</a:t>
            </a:r>
            <a:r>
              <a:rPr lang="en-US" sz="900" u="none" baseline="0" dirty="0" smtClean="0">
                <a:ea typeface="+mn-ea"/>
                <a:cs typeface="+mn-cs"/>
              </a:rPr>
              <a:t> goal of this slide is to have students think of different ways to manipulate numbers and operations.  When students finish, have them share their answers with their neighbor.  The last one may be difficult since addition has to be done before the multiplication, therefore students need to insert parentheses.  Students have been exposed in prior lessons pertaining to the use of parentheses.   </a:t>
            </a:r>
            <a:endParaRPr lang="en-US" sz="900" u="none" dirty="0" smtClean="0">
              <a:ea typeface="+mn-ea"/>
              <a:cs typeface="+mn-cs"/>
            </a:endParaRPr>
          </a:p>
          <a:p>
            <a:pPr marL="171450" indent="-171450" eaLnBrk="1" hangingPunct="1">
              <a:spcBef>
                <a:spcPct val="0"/>
              </a:spcBef>
              <a:buFont typeface="Arial" pitchFamily="34" charset="0"/>
              <a:buChar char="•"/>
              <a:defRPr/>
            </a:pPr>
            <a:endParaRPr lang="en-US" sz="900" u="sng" dirty="0" smtClean="0">
              <a:ea typeface="+mn-ea"/>
              <a:cs typeface="+mn-cs"/>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49821E1-9BD3-4BB5-821F-D6C1C9FAF432}" type="slidenum">
              <a:rPr lang="en-US" smtClean="0"/>
              <a:pPr eaLnBrk="1" hangingPunct="1"/>
              <a:t>8</a:t>
            </a:fld>
            <a:endParaRPr lang="en-US" smtClean="0"/>
          </a:p>
        </p:txBody>
      </p:sp>
    </p:spTree>
    <p:extLst>
      <p:ext uri="{BB962C8B-B14F-4D97-AF65-F5344CB8AC3E}">
        <p14:creationId xmlns:p14="http://schemas.microsoft.com/office/powerpoint/2010/main" val="1417498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a:t>
            </a: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2C90F95-C5E9-4B73-8479-74B4E259D345}" type="slidenum">
              <a:rPr lang="en-US" smtClean="0"/>
              <a:pPr eaLnBrk="1" hangingPunct="1"/>
              <a:t>9</a:t>
            </a:fld>
            <a:endParaRPr lang="en-US" smtClean="0"/>
          </a:p>
        </p:txBody>
      </p:sp>
    </p:spTree>
    <p:extLst>
      <p:ext uri="{BB962C8B-B14F-4D97-AF65-F5344CB8AC3E}">
        <p14:creationId xmlns:p14="http://schemas.microsoft.com/office/powerpoint/2010/main" val="116989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b="0" dirty="0" smtClean="0">
                <a:ea typeface="+mn-ea"/>
                <a:cs typeface="+mn-cs"/>
              </a:rPr>
              <a:t>(4 min) 8 min</a:t>
            </a:r>
            <a:r>
              <a:rPr lang="en-US" b="0" baseline="0" dirty="0" smtClean="0">
                <a:ea typeface="+mn-ea"/>
                <a:cs typeface="+mn-cs"/>
              </a:rPr>
              <a:t> </a:t>
            </a:r>
            <a:r>
              <a:rPr lang="en-US" b="0" dirty="0" smtClean="0">
                <a:ea typeface="+mn-ea"/>
                <a:cs typeface="+mn-cs"/>
              </a:rPr>
              <a:t>passed</a:t>
            </a:r>
          </a:p>
          <a:p>
            <a:pPr eaLnBrk="1" hangingPunct="1">
              <a:spcBef>
                <a:spcPct val="0"/>
              </a:spcBef>
              <a:defRPr/>
            </a:pPr>
            <a:r>
              <a:rPr lang="en-US" b="0" u="sng" dirty="0" smtClean="0">
                <a:solidFill>
                  <a:srgbClr val="FF0000"/>
                </a:solidFill>
                <a:ea typeface="+mn-ea"/>
                <a:cs typeface="+mn-cs"/>
              </a:rPr>
              <a:t>In-Class Notes </a:t>
            </a:r>
          </a:p>
          <a:p>
            <a:pPr eaLnBrk="1" hangingPunct="1">
              <a:spcBef>
                <a:spcPct val="0"/>
              </a:spcBef>
              <a:buFontTx/>
              <a:buChar char="•"/>
              <a:defRPr/>
            </a:pPr>
            <a:r>
              <a:rPr lang="en-US" b="0" dirty="0" smtClean="0">
                <a:solidFill>
                  <a:srgbClr val="FF0000"/>
                </a:solidFill>
                <a:ea typeface="+mn-ea"/>
                <a:cs typeface="+mn-cs"/>
              </a:rPr>
              <a:t>  Read the slide as it appears.</a:t>
            </a:r>
          </a:p>
          <a:p>
            <a:pPr eaLnBrk="1" hangingPunct="1">
              <a:spcBef>
                <a:spcPct val="0"/>
              </a:spcBef>
              <a:buFontTx/>
              <a:buChar char="•"/>
              <a:defRPr/>
            </a:pPr>
            <a:r>
              <a:rPr lang="en-US" b="0" dirty="0" smtClean="0">
                <a:solidFill>
                  <a:srgbClr val="FF0000"/>
                </a:solidFill>
                <a:ea typeface="+mn-ea"/>
                <a:cs typeface="+mn-cs"/>
              </a:rPr>
              <a:t>  Each problem has two methods: the</a:t>
            </a:r>
            <a:r>
              <a:rPr lang="en-US" b="0" baseline="0" dirty="0" smtClean="0">
                <a:solidFill>
                  <a:srgbClr val="FF0000"/>
                </a:solidFill>
                <a:ea typeface="+mn-ea"/>
                <a:cs typeface="+mn-cs"/>
              </a:rPr>
              <a:t> first method is evaluating the expression from left to right.  The second method is using the properties in math.  </a:t>
            </a:r>
            <a:endParaRPr lang="en-US" b="0" dirty="0" smtClean="0">
              <a:solidFill>
                <a:srgbClr val="FF0000"/>
              </a:solidFill>
              <a:ea typeface="+mn-ea"/>
              <a:cs typeface="+mn-cs"/>
            </a:endParaRPr>
          </a:p>
          <a:p>
            <a:pPr eaLnBrk="1" hangingPunct="1">
              <a:spcBef>
                <a:spcPct val="0"/>
              </a:spcBef>
              <a:buFontTx/>
              <a:buChar char="•"/>
              <a:defRPr/>
            </a:pPr>
            <a:r>
              <a:rPr lang="en-US" b="0" baseline="0" dirty="0" smtClean="0">
                <a:solidFill>
                  <a:srgbClr val="FF0000"/>
                </a:solidFill>
                <a:ea typeface="+mn-ea"/>
                <a:cs typeface="+mn-cs"/>
              </a:rPr>
              <a:t>  Advancing the slide will give the first method of evaluating from left to right.  </a:t>
            </a:r>
          </a:p>
          <a:p>
            <a:pPr eaLnBrk="1" hangingPunct="1">
              <a:spcBef>
                <a:spcPct val="0"/>
              </a:spcBef>
              <a:buFontTx/>
              <a:buChar char="•"/>
              <a:defRPr/>
            </a:pPr>
            <a:r>
              <a:rPr lang="en-US" b="0" baseline="0" dirty="0" smtClean="0">
                <a:solidFill>
                  <a:srgbClr val="FF0000"/>
                </a:solidFill>
                <a:ea typeface="+mn-ea"/>
                <a:cs typeface="+mn-cs"/>
              </a:rPr>
              <a:t>  Click again and the second method will appear.  Here some students may have added the 97 and 13 first, then added 92.  Without knowing it, students used the Associative Property.  </a:t>
            </a:r>
          </a:p>
          <a:p>
            <a:pPr eaLnBrk="1" hangingPunct="1">
              <a:spcBef>
                <a:spcPct val="0"/>
              </a:spcBef>
              <a:buFontTx/>
              <a:buChar char="•"/>
              <a:defRPr/>
            </a:pPr>
            <a:r>
              <a:rPr lang="en-US" b="0" baseline="0" dirty="0" smtClean="0">
                <a:solidFill>
                  <a:srgbClr val="FF0000"/>
                </a:solidFill>
                <a:ea typeface="+mn-ea"/>
                <a:cs typeface="+mn-cs"/>
              </a:rPr>
              <a:t>  Similarly to the first problem, the second problem will advance the answer as if students answered from left to right.  </a:t>
            </a:r>
          </a:p>
          <a:p>
            <a:pPr eaLnBrk="1" hangingPunct="1">
              <a:spcBef>
                <a:spcPct val="0"/>
              </a:spcBef>
              <a:buFontTx/>
              <a:buChar char="•"/>
              <a:defRPr/>
            </a:pPr>
            <a:r>
              <a:rPr lang="en-US" b="0" baseline="0" dirty="0" smtClean="0">
                <a:solidFill>
                  <a:srgbClr val="FF0000"/>
                </a:solidFill>
                <a:ea typeface="+mn-ea"/>
                <a:cs typeface="+mn-cs"/>
              </a:rPr>
              <a:t>  On the next click, the answer will appear by multiplying the 2 and 5 first then the 9.  Again, students may have done this, but didn’t realize they were using the Commutative Property.  </a:t>
            </a:r>
          </a:p>
          <a:p>
            <a:pPr eaLnBrk="1" hangingPunct="1">
              <a:spcBef>
                <a:spcPct val="0"/>
              </a:spcBef>
              <a:buFontTx/>
              <a:buChar char="•"/>
              <a:defRPr/>
            </a:pPr>
            <a:r>
              <a:rPr lang="en-US" b="0" baseline="0" dirty="0" smtClean="0">
                <a:solidFill>
                  <a:srgbClr val="FF0000"/>
                </a:solidFill>
                <a:ea typeface="+mn-ea"/>
                <a:cs typeface="+mn-cs"/>
              </a:rPr>
              <a:t>  Explain to the class this is the point of today’s lesson.  </a:t>
            </a:r>
            <a:endParaRPr lang="en-US" b="1" dirty="0" smtClean="0">
              <a:solidFill>
                <a:srgbClr val="FF0000"/>
              </a:solidFill>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The purpose</a:t>
            </a:r>
            <a:r>
              <a:rPr lang="en-US" u="none" baseline="0" dirty="0" smtClean="0">
                <a:ea typeface="+mn-ea"/>
                <a:cs typeface="+mn-cs"/>
              </a:rPr>
              <a:t> of this lesson is to have students start thinking about different ways in evaluating the two expressions.  Students usually use the properties of mathematics without really knowing that they are using them.  Two methods are provided for each problem.  The first method is evaluating the expression left to right.  The second method in the first problem is using the Associative Problem, where the method in the second problem is using the Commutative Property.  Students may use this method without realizing the formal reasoning behind it.  Explain to the students that today’s lesson is leaning the names and why we can do these ‘moves’ in math.  </a:t>
            </a: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10</a:t>
            </a:fld>
            <a:endParaRPr lang="en-US" smtClean="0"/>
          </a:p>
        </p:txBody>
      </p:sp>
    </p:spTree>
    <p:extLst>
      <p:ext uri="{BB962C8B-B14F-4D97-AF65-F5344CB8AC3E}">
        <p14:creationId xmlns:p14="http://schemas.microsoft.com/office/powerpoint/2010/main" val="813510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dirty="0" smtClean="0">
                <a:ea typeface="+mn-ea"/>
                <a:cs typeface="+mn-cs"/>
              </a:rPr>
              <a:t>(1 min) 9 min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Read the slide as it appears</a:t>
            </a:r>
            <a:r>
              <a:rPr lang="en-US" baseline="0" dirty="0" smtClean="0">
                <a:ea typeface="+mn-ea"/>
                <a:cs typeface="+mn-cs"/>
              </a:rPr>
              <a:t> explaining the activity.  </a:t>
            </a:r>
            <a:r>
              <a:rPr lang="en-US" dirty="0" smtClean="0">
                <a:ea typeface="+mn-ea"/>
                <a:cs typeface="+mn-cs"/>
              </a:rPr>
              <a:t> </a:t>
            </a:r>
          </a:p>
          <a:p>
            <a:pPr eaLnBrk="1" hangingPunct="1">
              <a:spcBef>
                <a:spcPct val="0"/>
              </a:spcBef>
              <a:buFontTx/>
              <a:buChar char="•"/>
              <a:defRPr/>
            </a:pPr>
            <a:r>
              <a:rPr lang="en-US" dirty="0" smtClean="0">
                <a:ea typeface="+mn-ea"/>
                <a:cs typeface="+mn-cs"/>
              </a:rPr>
              <a:t>  Advance the</a:t>
            </a:r>
            <a:r>
              <a:rPr lang="en-US" baseline="0" dirty="0" smtClean="0">
                <a:ea typeface="+mn-ea"/>
                <a:cs typeface="+mn-cs"/>
              </a:rPr>
              <a:t> slide for the examples to appear.</a:t>
            </a:r>
          </a:p>
          <a:p>
            <a:pPr eaLnBrk="1" hangingPunct="1">
              <a:spcBef>
                <a:spcPct val="0"/>
              </a:spcBef>
              <a:buFontTx/>
              <a:buChar char="•"/>
              <a:defRPr/>
            </a:pPr>
            <a:r>
              <a:rPr lang="en-US" baseline="0" dirty="0" smtClean="0">
                <a:ea typeface="+mn-ea"/>
                <a:cs typeface="+mn-cs"/>
              </a:rPr>
              <a:t>  Be sure to clarify any questions before moving on.</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This</a:t>
            </a:r>
            <a:r>
              <a:rPr lang="en-US" u="none" baseline="0" dirty="0" smtClean="0">
                <a:ea typeface="+mn-ea"/>
                <a:cs typeface="+mn-cs"/>
              </a:rPr>
              <a:t> activity is designed to take about 15 minutes.  This slide introduces the activity and shows students examples of similar cards to those in the activity.  Read the slide as it appears and advance the slide for the examples.  </a:t>
            </a:r>
            <a:endParaRPr lang="en-US" u="none"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5AE3A94-1C2B-4D8D-8581-469CA4637C53}" type="slidenum">
              <a:rPr lang="en-US" smtClean="0"/>
              <a:pPr eaLnBrk="1" hangingPunct="1"/>
              <a:t>11</a:t>
            </a:fld>
            <a:endParaRPr lang="en-US" smtClean="0"/>
          </a:p>
        </p:txBody>
      </p:sp>
    </p:spTree>
    <p:extLst>
      <p:ext uri="{BB962C8B-B14F-4D97-AF65-F5344CB8AC3E}">
        <p14:creationId xmlns:p14="http://schemas.microsoft.com/office/powerpoint/2010/main" val="2630524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DCE1BC-F14A-4A41-89C7-5B2C8A23F500}"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BA0FA2-AAFB-488B-9652-CD0B682AC1EF}" type="slidenum">
              <a:rPr lang="en-US"/>
              <a:pPr>
                <a:defRPr/>
              </a:pPr>
              <a:t>‹#›</a:t>
            </a:fld>
            <a:endParaRPr lang="en-US"/>
          </a:p>
        </p:txBody>
      </p:sp>
    </p:spTree>
    <p:extLst>
      <p:ext uri="{BB962C8B-B14F-4D97-AF65-F5344CB8AC3E}">
        <p14:creationId xmlns:p14="http://schemas.microsoft.com/office/powerpoint/2010/main" val="419536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46D950-CC19-4671-9455-58DF0F25C560}"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EC2068-4077-478A-B919-5CEA914E36B3}" type="slidenum">
              <a:rPr lang="en-US"/>
              <a:pPr>
                <a:defRPr/>
              </a:pPr>
              <a:t>‹#›</a:t>
            </a:fld>
            <a:endParaRPr lang="en-US"/>
          </a:p>
        </p:txBody>
      </p:sp>
    </p:spTree>
    <p:extLst>
      <p:ext uri="{BB962C8B-B14F-4D97-AF65-F5344CB8AC3E}">
        <p14:creationId xmlns:p14="http://schemas.microsoft.com/office/powerpoint/2010/main" val="256743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F8D642-A4CF-4EEE-95FA-C4BB0CA92B81}"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FED591-0008-4195-AD35-7D3366B6E652}" type="slidenum">
              <a:rPr lang="en-US"/>
              <a:pPr>
                <a:defRPr/>
              </a:pPr>
              <a:t>‹#›</a:t>
            </a:fld>
            <a:endParaRPr lang="en-US"/>
          </a:p>
        </p:txBody>
      </p:sp>
    </p:spTree>
    <p:extLst>
      <p:ext uri="{BB962C8B-B14F-4D97-AF65-F5344CB8AC3E}">
        <p14:creationId xmlns:p14="http://schemas.microsoft.com/office/powerpoint/2010/main" val="2004773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A4CB26-5312-43D9-893C-D44FD335CF3D}"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3D2999ED-A100-4B06-8D20-F24727B2857D}" type="slidenum">
              <a:rPr lang="en-US"/>
              <a:pPr>
                <a:defRPr/>
              </a:pPr>
              <a:t>‹#›</a:t>
            </a:fld>
            <a:endParaRPr lang="en-US"/>
          </a:p>
        </p:txBody>
      </p:sp>
    </p:spTree>
    <p:extLst>
      <p:ext uri="{BB962C8B-B14F-4D97-AF65-F5344CB8AC3E}">
        <p14:creationId xmlns:p14="http://schemas.microsoft.com/office/powerpoint/2010/main" val="567231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0266B0-0787-4AB2-8558-2FD3F5188F6B}"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046D6E65-DBC0-4A55-91F0-9BB302642305}" type="slidenum">
              <a:rPr lang="en-US"/>
              <a:pPr>
                <a:defRPr/>
              </a:pPr>
              <a:t>‹#›</a:t>
            </a:fld>
            <a:endParaRPr lang="en-US"/>
          </a:p>
        </p:txBody>
      </p:sp>
    </p:spTree>
    <p:extLst>
      <p:ext uri="{BB962C8B-B14F-4D97-AF65-F5344CB8AC3E}">
        <p14:creationId xmlns:p14="http://schemas.microsoft.com/office/powerpoint/2010/main" val="2049054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621089-4BE7-49AE-BB1A-5D4D4456C1C5}"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135884E6-CDD6-4C4D-9490-F1DD2AC2F616}" type="slidenum">
              <a:rPr lang="en-US"/>
              <a:pPr>
                <a:defRPr/>
              </a:pPr>
              <a:t>‹#›</a:t>
            </a:fld>
            <a:endParaRPr lang="en-US"/>
          </a:p>
        </p:txBody>
      </p:sp>
    </p:spTree>
    <p:extLst>
      <p:ext uri="{BB962C8B-B14F-4D97-AF65-F5344CB8AC3E}">
        <p14:creationId xmlns:p14="http://schemas.microsoft.com/office/powerpoint/2010/main" val="4155204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C06DB1-C97F-40C3-8620-2785AE1C101C}"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32749D1A-7089-494C-88A2-5C35A716363E}" type="slidenum">
              <a:rPr lang="en-US"/>
              <a:pPr>
                <a:defRPr/>
              </a:pPr>
              <a:t>‹#›</a:t>
            </a:fld>
            <a:endParaRPr lang="en-US"/>
          </a:p>
        </p:txBody>
      </p:sp>
    </p:spTree>
    <p:extLst>
      <p:ext uri="{BB962C8B-B14F-4D97-AF65-F5344CB8AC3E}">
        <p14:creationId xmlns:p14="http://schemas.microsoft.com/office/powerpoint/2010/main" val="2420136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08A3B7-E7DC-496D-9D17-27625842F2F5}"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6DCB572A-8AA5-49D1-8269-786644F9BBE7}" type="slidenum">
              <a:rPr lang="en-US"/>
              <a:pPr>
                <a:defRPr/>
              </a:pPr>
              <a:t>‹#›</a:t>
            </a:fld>
            <a:endParaRPr lang="en-US"/>
          </a:p>
        </p:txBody>
      </p:sp>
    </p:spTree>
    <p:extLst>
      <p:ext uri="{BB962C8B-B14F-4D97-AF65-F5344CB8AC3E}">
        <p14:creationId xmlns:p14="http://schemas.microsoft.com/office/powerpoint/2010/main" val="826576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ED0A08-883F-4413-A8E8-4C33D383B4BE}"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ECD1C9DD-79C8-400E-B5C6-F604AD3A000F}" type="slidenum">
              <a:rPr lang="en-US"/>
              <a:pPr>
                <a:defRPr/>
              </a:pPr>
              <a:t>‹#›</a:t>
            </a:fld>
            <a:endParaRPr lang="en-US"/>
          </a:p>
        </p:txBody>
      </p:sp>
    </p:spTree>
    <p:extLst>
      <p:ext uri="{BB962C8B-B14F-4D97-AF65-F5344CB8AC3E}">
        <p14:creationId xmlns:p14="http://schemas.microsoft.com/office/powerpoint/2010/main" val="2861918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9C864F-F137-4913-8867-78D4D6C04CE3}"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54E999E3-8D79-4181-B2D9-5DC638402D72}" type="slidenum">
              <a:rPr lang="en-US"/>
              <a:pPr>
                <a:defRPr/>
              </a:pPr>
              <a:t>‹#›</a:t>
            </a:fld>
            <a:endParaRPr lang="en-US"/>
          </a:p>
        </p:txBody>
      </p:sp>
    </p:spTree>
    <p:extLst>
      <p:ext uri="{BB962C8B-B14F-4D97-AF65-F5344CB8AC3E}">
        <p14:creationId xmlns:p14="http://schemas.microsoft.com/office/powerpoint/2010/main" val="1875014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559921-F892-4C23-85DD-0D5EF7469E01}"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B5A44640-F0CC-4B7D-95BB-FB5330A037AE}" type="slidenum">
              <a:rPr lang="en-US"/>
              <a:pPr>
                <a:defRPr/>
              </a:pPr>
              <a:t>‹#›</a:t>
            </a:fld>
            <a:endParaRPr lang="en-US"/>
          </a:p>
        </p:txBody>
      </p:sp>
    </p:spTree>
    <p:extLst>
      <p:ext uri="{BB962C8B-B14F-4D97-AF65-F5344CB8AC3E}">
        <p14:creationId xmlns:p14="http://schemas.microsoft.com/office/powerpoint/2010/main" val="725080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60CEE9-A537-40E5-B91C-0AE66502DDB8}"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EB45F1B1-845D-4E90-BF81-67B15DA92DC0}" type="slidenum">
              <a:rPr lang="en-US"/>
              <a:pPr>
                <a:defRPr/>
              </a:pPr>
              <a:t>‹#›</a:t>
            </a:fld>
            <a:endParaRPr lang="en-US"/>
          </a:p>
        </p:txBody>
      </p:sp>
    </p:spTree>
    <p:extLst>
      <p:ext uri="{BB962C8B-B14F-4D97-AF65-F5344CB8AC3E}">
        <p14:creationId xmlns:p14="http://schemas.microsoft.com/office/powerpoint/2010/main" val="848935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E3F123-2228-4CF4-A4FE-78F374ED5A21}"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4A006AC2-85E1-4C75-94A1-970A4153D76B}" type="slidenum">
              <a:rPr lang="en-US"/>
              <a:pPr>
                <a:defRPr/>
              </a:pPr>
              <a:t>‹#›</a:t>
            </a:fld>
            <a:endParaRPr lang="en-US"/>
          </a:p>
        </p:txBody>
      </p:sp>
    </p:spTree>
    <p:extLst>
      <p:ext uri="{BB962C8B-B14F-4D97-AF65-F5344CB8AC3E}">
        <p14:creationId xmlns:p14="http://schemas.microsoft.com/office/powerpoint/2010/main" val="382114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C6D233-3CFF-4CA9-B0CB-DA35150A7AD9}" type="datetime1">
              <a:rPr lang="en-US"/>
              <a:pPr>
                <a:defRPr/>
              </a:pPr>
              <a:t>1/24/2016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044B2C-1105-4DDB-AD02-9D11074B9548}" type="slidenum">
              <a:rPr lang="en-US"/>
              <a:pPr>
                <a:defRPr/>
              </a:pPr>
              <a:t>‹#›</a:t>
            </a:fld>
            <a:endParaRPr lang="en-US"/>
          </a:p>
        </p:txBody>
      </p:sp>
    </p:spTree>
    <p:extLst>
      <p:ext uri="{BB962C8B-B14F-4D97-AF65-F5344CB8AC3E}">
        <p14:creationId xmlns:p14="http://schemas.microsoft.com/office/powerpoint/2010/main" val="314050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AC4F41-FF1A-4737-BA4A-F518ABE599C9}" type="datetime1">
              <a:rPr lang="en-US"/>
              <a:pPr>
                <a:defRPr/>
              </a:pPr>
              <a:t>1/24/2016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5EF8C8-7386-484D-8DE1-D69B2D1AAB21}" type="slidenum">
              <a:rPr lang="en-US"/>
              <a:pPr>
                <a:defRPr/>
              </a:pPr>
              <a:t>‹#›</a:t>
            </a:fld>
            <a:endParaRPr lang="en-US"/>
          </a:p>
        </p:txBody>
      </p:sp>
    </p:spTree>
    <p:extLst>
      <p:ext uri="{BB962C8B-B14F-4D97-AF65-F5344CB8AC3E}">
        <p14:creationId xmlns:p14="http://schemas.microsoft.com/office/powerpoint/2010/main" val="370042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F7DDA9-AA20-4C48-A682-CAC88CCCC828}" type="datetime1">
              <a:rPr lang="en-US"/>
              <a:pPr>
                <a:defRPr/>
              </a:pPr>
              <a:t>1/24/2016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7466B1-A031-4D32-923A-2625A511D9E7}" type="slidenum">
              <a:rPr lang="en-US"/>
              <a:pPr>
                <a:defRPr/>
              </a:pPr>
              <a:t>‹#›</a:t>
            </a:fld>
            <a:endParaRPr lang="en-US"/>
          </a:p>
        </p:txBody>
      </p:sp>
    </p:spTree>
    <p:extLst>
      <p:ext uri="{BB962C8B-B14F-4D97-AF65-F5344CB8AC3E}">
        <p14:creationId xmlns:p14="http://schemas.microsoft.com/office/powerpoint/2010/main" val="368764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22EF5A-6647-40D1-BB56-027D2DA629A6}" type="datetime1">
              <a:rPr lang="en-US"/>
              <a:pPr>
                <a:defRPr/>
              </a:pPr>
              <a:t>1/24/2016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FF2A5E-5B2F-42C1-894A-415A5303D032}" type="slidenum">
              <a:rPr lang="en-US"/>
              <a:pPr>
                <a:defRPr/>
              </a:pPr>
              <a:t>‹#›</a:t>
            </a:fld>
            <a:endParaRPr lang="en-US"/>
          </a:p>
        </p:txBody>
      </p:sp>
    </p:spTree>
    <p:extLst>
      <p:ext uri="{BB962C8B-B14F-4D97-AF65-F5344CB8AC3E}">
        <p14:creationId xmlns:p14="http://schemas.microsoft.com/office/powerpoint/2010/main" val="197861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B9FF34-A8AC-4107-A817-32CE835D01EA}" type="datetime1">
              <a:rPr lang="en-US"/>
              <a:pPr>
                <a:defRPr/>
              </a:pPr>
              <a:t>1/24/2016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6A23AC-024C-4DF5-9126-96545DC54DBA}" type="slidenum">
              <a:rPr lang="en-US"/>
              <a:pPr>
                <a:defRPr/>
              </a:pPr>
              <a:t>‹#›</a:t>
            </a:fld>
            <a:endParaRPr lang="en-US"/>
          </a:p>
        </p:txBody>
      </p:sp>
    </p:spTree>
    <p:extLst>
      <p:ext uri="{BB962C8B-B14F-4D97-AF65-F5344CB8AC3E}">
        <p14:creationId xmlns:p14="http://schemas.microsoft.com/office/powerpoint/2010/main" val="25690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FFC50A-DC8B-4B43-B201-2551C8568A5E}" type="datetime1">
              <a:rPr lang="en-US"/>
              <a:pPr>
                <a:defRPr/>
              </a:pPr>
              <a:t>1/24/2016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78D6F4-5177-4603-BC19-23B9996BA45D}" type="slidenum">
              <a:rPr lang="en-US"/>
              <a:pPr>
                <a:defRPr/>
              </a:pPr>
              <a:t>‹#›</a:t>
            </a:fld>
            <a:endParaRPr lang="en-US"/>
          </a:p>
        </p:txBody>
      </p:sp>
    </p:spTree>
    <p:extLst>
      <p:ext uri="{BB962C8B-B14F-4D97-AF65-F5344CB8AC3E}">
        <p14:creationId xmlns:p14="http://schemas.microsoft.com/office/powerpoint/2010/main" val="386270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06686B-7DB0-4F42-B3A0-8DAA452D952C}" type="datetime1">
              <a:rPr lang="en-US"/>
              <a:pPr>
                <a:defRPr/>
              </a:pPr>
              <a:t>1/24/2016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4DAACF-4909-4868-8E73-BBCDBF217A70}" type="slidenum">
              <a:rPr lang="en-US"/>
              <a:pPr>
                <a:defRPr/>
              </a:pPr>
              <a:t>‹#›</a:t>
            </a:fld>
            <a:endParaRPr lang="en-US"/>
          </a:p>
        </p:txBody>
      </p:sp>
    </p:spTree>
    <p:extLst>
      <p:ext uri="{BB962C8B-B14F-4D97-AF65-F5344CB8AC3E}">
        <p14:creationId xmlns:p14="http://schemas.microsoft.com/office/powerpoint/2010/main" val="117858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2"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24600" y="63246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pPr>
              <a:defRPr/>
            </a:pPr>
            <a:fld id="{3622A53E-6D3C-4A6F-8667-B756D74ADC99}" type="datetime1">
              <a:rPr lang="en-US"/>
              <a:pPr>
                <a:defRPr/>
              </a:pPr>
              <a:t>1/24/2016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81000" y="63246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pPr>
              <a:defRPr/>
            </a:pPr>
            <a:fld id="{9B505C41-935D-4254-91FB-E802272F8E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2" r:id="rId1"/>
    <p:sldLayoutId id="214748416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 id="2147484163" r:id="rId12"/>
    <p:sldLayoutId id="2147484164" r:id="rId13"/>
    <p:sldLayoutId id="2147484165" r:id="rId14"/>
    <p:sldLayoutId id="2147484166" r:id="rId15"/>
    <p:sldLayoutId id="2147484167" r:id="rId16"/>
    <p:sldLayoutId id="2147484168" r:id="rId17"/>
    <p:sldLayoutId id="2147484169" r:id="rId18"/>
    <p:sldLayoutId id="2147484170" r:id="rId19"/>
    <p:sldLayoutId id="2147484171" r:id="rId20"/>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notesSlide" Target="../notesSlides/notesSlide9.xml"/><Relationship Id="rId7" Type="http://schemas.openxmlformats.org/officeDocument/2006/relationships/image" Target="../media/image8.png"/><Relationship Id="rId12"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png"/><Relationship Id="rId11" Type="http://schemas.openxmlformats.org/officeDocument/2006/relationships/oleObject" Target="../embeddings/oleObject10.bin"/><Relationship Id="rId5" Type="http://schemas.openxmlformats.org/officeDocument/2006/relationships/image" Target="../media/image6.png"/><Relationship Id="rId10" Type="http://schemas.openxmlformats.org/officeDocument/2006/relationships/image" Target="../media/image15.wmf"/><Relationship Id="rId4" Type="http://schemas.openxmlformats.org/officeDocument/2006/relationships/slide" Target="slide9.xml"/><Relationship Id="rId9"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slide" Target="slide9.xml"/><Relationship Id="rId7"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image" Target="../media/image21.wmf"/><Relationship Id="rId18" Type="http://schemas.openxmlformats.org/officeDocument/2006/relationships/oleObject" Target="../embeddings/oleObject14.bin"/><Relationship Id="rId26" Type="http://schemas.openxmlformats.org/officeDocument/2006/relationships/image" Target="../media/image25.wmf"/><Relationship Id="rId3" Type="http://schemas.openxmlformats.org/officeDocument/2006/relationships/notesSlide" Target="../notesSlides/notesSlide11.xml"/><Relationship Id="rId21" Type="http://schemas.openxmlformats.org/officeDocument/2006/relationships/slide" Target="slide18.xml"/><Relationship Id="rId7" Type="http://schemas.openxmlformats.org/officeDocument/2006/relationships/image" Target="../media/image8.png"/><Relationship Id="rId12" Type="http://schemas.openxmlformats.org/officeDocument/2006/relationships/oleObject" Target="../embeddings/oleObject12.bin"/><Relationship Id="rId17" Type="http://schemas.openxmlformats.org/officeDocument/2006/relationships/slide" Target="slide17.xml"/><Relationship Id="rId25" Type="http://schemas.openxmlformats.org/officeDocument/2006/relationships/oleObject" Target="../embeddings/oleObject16.bin"/><Relationship Id="rId2" Type="http://schemas.openxmlformats.org/officeDocument/2006/relationships/slideLayout" Target="../slideLayouts/slideLayout2.xml"/><Relationship Id="rId16" Type="http://schemas.openxmlformats.org/officeDocument/2006/relationships/image" Target="../media/image22.wmf"/><Relationship Id="rId20" Type="http://schemas.openxmlformats.org/officeDocument/2006/relationships/slide" Target="slide20.xml"/><Relationship Id="rId29" Type="http://schemas.openxmlformats.org/officeDocument/2006/relationships/slide" Target="slide27.xml"/><Relationship Id="rId1" Type="http://schemas.openxmlformats.org/officeDocument/2006/relationships/vmlDrawing" Target="../drawings/vmlDrawing3.vml"/><Relationship Id="rId6" Type="http://schemas.openxmlformats.org/officeDocument/2006/relationships/image" Target="../media/image7.png"/><Relationship Id="rId11" Type="http://schemas.openxmlformats.org/officeDocument/2006/relationships/slide" Target="slide15.xml"/><Relationship Id="rId24" Type="http://schemas.openxmlformats.org/officeDocument/2006/relationships/slide" Target="slide19.xml"/><Relationship Id="rId5" Type="http://schemas.openxmlformats.org/officeDocument/2006/relationships/image" Target="../media/image6.png"/><Relationship Id="rId15" Type="http://schemas.openxmlformats.org/officeDocument/2006/relationships/oleObject" Target="../embeddings/oleObject13.bin"/><Relationship Id="rId23" Type="http://schemas.openxmlformats.org/officeDocument/2006/relationships/image" Target="../media/image24.wmf"/><Relationship Id="rId28" Type="http://schemas.openxmlformats.org/officeDocument/2006/relationships/image" Target="../media/image26.wmf"/><Relationship Id="rId10" Type="http://schemas.openxmlformats.org/officeDocument/2006/relationships/image" Target="../media/image20.wmf"/><Relationship Id="rId19" Type="http://schemas.openxmlformats.org/officeDocument/2006/relationships/image" Target="../media/image23.wmf"/><Relationship Id="rId4" Type="http://schemas.openxmlformats.org/officeDocument/2006/relationships/slide" Target="slide9.xml"/><Relationship Id="rId9" Type="http://schemas.openxmlformats.org/officeDocument/2006/relationships/oleObject" Target="../embeddings/oleObject11.bin"/><Relationship Id="rId14" Type="http://schemas.openxmlformats.org/officeDocument/2006/relationships/slide" Target="slide16.xml"/><Relationship Id="rId22" Type="http://schemas.openxmlformats.org/officeDocument/2006/relationships/oleObject" Target="../embeddings/oleObject15.bin"/><Relationship Id="rId27"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slide" Target="slide25.xml"/><Relationship Id="rId3" Type="http://schemas.openxmlformats.org/officeDocument/2006/relationships/notesSlide" Target="../notesSlides/notesSlide12.xml"/><Relationship Id="rId7" Type="http://schemas.openxmlformats.org/officeDocument/2006/relationships/image" Target="../media/image8.png"/><Relationship Id="rId12"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png"/><Relationship Id="rId11" Type="http://schemas.openxmlformats.org/officeDocument/2006/relationships/oleObject" Target="../embeddings/oleObject19.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27.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slide" Target="slide23.xml"/><Relationship Id="rId3" Type="http://schemas.openxmlformats.org/officeDocument/2006/relationships/notesSlide" Target="../notesSlides/notesSlide13.xml"/><Relationship Id="rId7" Type="http://schemas.openxmlformats.org/officeDocument/2006/relationships/image" Target="../media/image8.png"/><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png"/><Relationship Id="rId11" Type="http://schemas.openxmlformats.org/officeDocument/2006/relationships/oleObject" Target="../embeddings/oleObject21.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21.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slide" Target="slide26.xml"/><Relationship Id="rId3" Type="http://schemas.openxmlformats.org/officeDocument/2006/relationships/notesSlide" Target="../notesSlides/notesSlide14.xml"/><Relationship Id="rId7" Type="http://schemas.openxmlformats.org/officeDocument/2006/relationships/image" Target="../media/image8.png"/><Relationship Id="rId12"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7.png"/><Relationship Id="rId11" Type="http://schemas.openxmlformats.org/officeDocument/2006/relationships/oleObject" Target="../embeddings/oleObject23.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30.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slide" Target="slide22.xml"/><Relationship Id="rId3" Type="http://schemas.openxmlformats.org/officeDocument/2006/relationships/notesSlide" Target="../notesSlides/notesSlide15.xml"/><Relationship Id="rId7" Type="http://schemas.openxmlformats.org/officeDocument/2006/relationships/image" Target="../media/image8.png"/><Relationship Id="rId12"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7.png"/><Relationship Id="rId11" Type="http://schemas.openxmlformats.org/officeDocument/2006/relationships/oleObject" Target="../embeddings/oleObject25.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32.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slide" Target="slide24.xml"/><Relationship Id="rId3" Type="http://schemas.openxmlformats.org/officeDocument/2006/relationships/notesSlide" Target="../notesSlides/notesSlide16.xml"/><Relationship Id="rId7" Type="http://schemas.openxmlformats.org/officeDocument/2006/relationships/image" Target="../media/image8.png"/><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7.png"/><Relationship Id="rId11" Type="http://schemas.openxmlformats.org/officeDocument/2006/relationships/oleObject" Target="../embeddings/oleObject27.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24.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slide" Target="slide21.xml"/><Relationship Id="rId3" Type="http://schemas.openxmlformats.org/officeDocument/2006/relationships/notesSlide" Target="../notesSlides/notesSlide17.xml"/><Relationship Id="rId7" Type="http://schemas.openxmlformats.org/officeDocument/2006/relationships/image" Target="../media/image8.png"/><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7.png"/><Relationship Id="rId11" Type="http://schemas.openxmlformats.org/officeDocument/2006/relationships/oleObject" Target="../embeddings/oleObject29.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25.wmf"/></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8.xml"/><Relationship Id="rId7" Type="http://schemas.openxmlformats.org/officeDocument/2006/relationships/image" Target="../media/image8.png"/><Relationship Id="rId12"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7.png"/><Relationship Id="rId11" Type="http://schemas.openxmlformats.org/officeDocument/2006/relationships/oleObject" Target="../embeddings/oleObject31.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26.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19.xml"/><Relationship Id="rId7" Type="http://schemas.openxmlformats.org/officeDocument/2006/relationships/image" Target="../media/image8.png"/><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7.png"/><Relationship Id="rId11" Type="http://schemas.openxmlformats.org/officeDocument/2006/relationships/oleObject" Target="../embeddings/oleObject33.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25.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20.xml"/><Relationship Id="rId7" Type="http://schemas.openxmlformats.org/officeDocument/2006/relationships/image" Target="../media/image8.png"/><Relationship Id="rId12"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7.png"/><Relationship Id="rId11" Type="http://schemas.openxmlformats.org/officeDocument/2006/relationships/oleObject" Target="../embeddings/oleObject35.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32.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image" Target="../media/image29.wmf"/><Relationship Id="rId3" Type="http://schemas.openxmlformats.org/officeDocument/2006/relationships/notesSlide" Target="../notesSlides/notesSlide21.xml"/><Relationship Id="rId7" Type="http://schemas.openxmlformats.org/officeDocument/2006/relationships/image" Target="../media/image8.png"/><Relationship Id="rId12"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7.png"/><Relationship Id="rId11" Type="http://schemas.openxmlformats.org/officeDocument/2006/relationships/slide" Target="slide23.xml"/><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21.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22.xml"/><Relationship Id="rId7" Type="http://schemas.openxmlformats.org/officeDocument/2006/relationships/image" Target="../media/image8.png"/><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7.png"/><Relationship Id="rId11" Type="http://schemas.openxmlformats.org/officeDocument/2006/relationships/oleObject" Target="../embeddings/oleObject39.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24.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23.xml"/><Relationship Id="rId7" Type="http://schemas.openxmlformats.org/officeDocument/2006/relationships/image" Target="../media/image8.png"/><Relationship Id="rId12"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7.png"/><Relationship Id="rId11" Type="http://schemas.openxmlformats.org/officeDocument/2006/relationships/oleObject" Target="../embeddings/oleObject41.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27.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24.xml"/><Relationship Id="rId7" Type="http://schemas.openxmlformats.org/officeDocument/2006/relationships/image" Target="../media/image8.png"/><Relationship Id="rId12"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7.png"/><Relationship Id="rId11" Type="http://schemas.openxmlformats.org/officeDocument/2006/relationships/oleObject" Target="../embeddings/oleObject43.bin"/><Relationship Id="rId5" Type="http://schemas.openxmlformats.org/officeDocument/2006/relationships/image" Target="../media/image6.png"/><Relationship Id="rId10" Type="http://schemas.openxmlformats.org/officeDocument/2006/relationships/slide" Target="slide13.xml"/><Relationship Id="rId4" Type="http://schemas.openxmlformats.org/officeDocument/2006/relationships/slide" Target="slide9.xml"/><Relationship Id="rId9" Type="http://schemas.openxmlformats.org/officeDocument/2006/relationships/image" Target="../media/image30.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image" Target="../media/image39.wmf"/><Relationship Id="rId18" Type="http://schemas.openxmlformats.org/officeDocument/2006/relationships/image" Target="../media/image42.png"/><Relationship Id="rId3" Type="http://schemas.openxmlformats.org/officeDocument/2006/relationships/notesSlide" Target="../notesSlides/notesSlide25.xml"/><Relationship Id="rId21" Type="http://schemas.openxmlformats.org/officeDocument/2006/relationships/image" Target="../media/image45.png"/><Relationship Id="rId7" Type="http://schemas.openxmlformats.org/officeDocument/2006/relationships/image" Target="../media/image8.png"/><Relationship Id="rId12" Type="http://schemas.openxmlformats.org/officeDocument/2006/relationships/oleObject" Target="../embeddings/oleObject46.bin"/><Relationship Id="rId17" Type="http://schemas.openxmlformats.org/officeDocument/2006/relationships/image" Target="../media/image41.wmf"/><Relationship Id="rId2" Type="http://schemas.openxmlformats.org/officeDocument/2006/relationships/slideLayout" Target="../slideLayouts/slideLayout2.xml"/><Relationship Id="rId16" Type="http://schemas.openxmlformats.org/officeDocument/2006/relationships/oleObject" Target="../embeddings/oleObject48.bin"/><Relationship Id="rId20" Type="http://schemas.openxmlformats.org/officeDocument/2006/relationships/image" Target="../media/image44.png"/><Relationship Id="rId1" Type="http://schemas.openxmlformats.org/officeDocument/2006/relationships/vmlDrawing" Target="../drawings/vmlDrawing17.vml"/><Relationship Id="rId6" Type="http://schemas.openxmlformats.org/officeDocument/2006/relationships/image" Target="../media/image7.png"/><Relationship Id="rId11" Type="http://schemas.openxmlformats.org/officeDocument/2006/relationships/image" Target="../media/image38.wmf"/><Relationship Id="rId5" Type="http://schemas.openxmlformats.org/officeDocument/2006/relationships/image" Target="../media/image6.png"/><Relationship Id="rId15" Type="http://schemas.openxmlformats.org/officeDocument/2006/relationships/image" Target="../media/image40.wmf"/><Relationship Id="rId10" Type="http://schemas.openxmlformats.org/officeDocument/2006/relationships/oleObject" Target="../embeddings/oleObject45.bin"/><Relationship Id="rId19" Type="http://schemas.openxmlformats.org/officeDocument/2006/relationships/image" Target="../media/image43.png"/><Relationship Id="rId4" Type="http://schemas.openxmlformats.org/officeDocument/2006/relationships/slide" Target="slide9.xml"/><Relationship Id="rId9" Type="http://schemas.openxmlformats.org/officeDocument/2006/relationships/image" Target="../media/image37.wmf"/><Relationship Id="rId14" Type="http://schemas.openxmlformats.org/officeDocument/2006/relationships/oleObject" Target="../embeddings/oleObject47.bin"/><Relationship Id="rId22" Type="http://schemas.openxmlformats.org/officeDocument/2006/relationships/image" Target="../media/image46.png"/></Relationships>
</file>

<file path=ppt/slides/_rels/slide2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slide" Target="slide30.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oleObject" Target="../embeddings/oleObject51.bin"/><Relationship Id="rId3" Type="http://schemas.openxmlformats.org/officeDocument/2006/relationships/notesSlide" Target="../notesSlides/notesSlide28.xml"/><Relationship Id="rId7" Type="http://schemas.openxmlformats.org/officeDocument/2006/relationships/image" Target="../media/image8.png"/><Relationship Id="rId12" Type="http://schemas.openxmlformats.org/officeDocument/2006/relationships/image" Target="../media/image48.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7.png"/><Relationship Id="rId11" Type="http://schemas.openxmlformats.org/officeDocument/2006/relationships/oleObject" Target="../embeddings/oleObject50.bin"/><Relationship Id="rId5" Type="http://schemas.openxmlformats.org/officeDocument/2006/relationships/image" Target="../media/image6.png"/><Relationship Id="rId10" Type="http://schemas.openxmlformats.org/officeDocument/2006/relationships/image" Target="../media/image47.wmf"/><Relationship Id="rId4" Type="http://schemas.openxmlformats.org/officeDocument/2006/relationships/slide" Target="slide9.xml"/><Relationship Id="rId9" Type="http://schemas.openxmlformats.org/officeDocument/2006/relationships/oleObject" Target="../embeddings/oleObject49.bin"/><Relationship Id="rId14" Type="http://schemas.openxmlformats.org/officeDocument/2006/relationships/image" Target="../media/image49.wmf"/></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52.bin"/><Relationship Id="rId13" Type="http://schemas.openxmlformats.org/officeDocument/2006/relationships/image" Target="../media/image53.wmf"/><Relationship Id="rId18" Type="http://schemas.openxmlformats.org/officeDocument/2006/relationships/oleObject" Target="../embeddings/oleObject57.bin"/><Relationship Id="rId3" Type="http://schemas.openxmlformats.org/officeDocument/2006/relationships/notesSlide" Target="../notesSlides/notesSlide29.xml"/><Relationship Id="rId7" Type="http://schemas.openxmlformats.org/officeDocument/2006/relationships/image" Target="../media/image8.png"/><Relationship Id="rId12" Type="http://schemas.openxmlformats.org/officeDocument/2006/relationships/oleObject" Target="../embeddings/oleObject54.bin"/><Relationship Id="rId17" Type="http://schemas.openxmlformats.org/officeDocument/2006/relationships/image" Target="../media/image55.wmf"/><Relationship Id="rId2" Type="http://schemas.openxmlformats.org/officeDocument/2006/relationships/slideLayout" Target="../slideLayouts/slideLayout2.xml"/><Relationship Id="rId16" Type="http://schemas.openxmlformats.org/officeDocument/2006/relationships/oleObject" Target="../embeddings/oleObject56.bin"/><Relationship Id="rId1" Type="http://schemas.openxmlformats.org/officeDocument/2006/relationships/vmlDrawing" Target="../drawings/vmlDrawing19.vml"/><Relationship Id="rId6" Type="http://schemas.openxmlformats.org/officeDocument/2006/relationships/image" Target="../media/image7.png"/><Relationship Id="rId11" Type="http://schemas.openxmlformats.org/officeDocument/2006/relationships/image" Target="../media/image52.wmf"/><Relationship Id="rId5" Type="http://schemas.openxmlformats.org/officeDocument/2006/relationships/image" Target="../media/image6.png"/><Relationship Id="rId15" Type="http://schemas.openxmlformats.org/officeDocument/2006/relationships/image" Target="../media/image54.wmf"/><Relationship Id="rId10" Type="http://schemas.openxmlformats.org/officeDocument/2006/relationships/oleObject" Target="../embeddings/oleObject53.bin"/><Relationship Id="rId19" Type="http://schemas.openxmlformats.org/officeDocument/2006/relationships/image" Target="../media/image56.wmf"/><Relationship Id="rId4" Type="http://schemas.openxmlformats.org/officeDocument/2006/relationships/slide" Target="slide9.xml"/><Relationship Id="rId9" Type="http://schemas.openxmlformats.org/officeDocument/2006/relationships/image" Target="../media/image51.wmf"/><Relationship Id="rId14" Type="http://schemas.openxmlformats.org/officeDocument/2006/relationships/oleObject" Target="../embeddings/oleObject55.bin"/></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 Target="slide33.xml"/></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 Target="slide34.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 Target="slide35.xml"/></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1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 Target="slide36.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1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 Target="slide37.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1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 Target="slide38.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1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 Target="slide34.xml"/></Relationships>
</file>

<file path=ppt/slides/_rels/slide3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7.jpeg"/><Relationship Id="rId7"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58.jpe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9.jpeg"/><Relationship Id="rId7"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60.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8" Type="http://schemas.openxmlformats.org/officeDocument/2006/relationships/hyperlink" Target="http://vimeo.com/12097346" TargetMode="External"/><Relationship Id="rId3" Type="http://schemas.openxmlformats.org/officeDocument/2006/relationships/hyperlink" Target="http://www.aaamath.com/pro74bx2.htm" TargetMode="External"/><Relationship Id="rId7" Type="http://schemas.openxmlformats.org/officeDocument/2006/relationships/hyperlink" Target="http://www.youtube.com/watch?v=iSuteidOkD4" TargetMode="External"/><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hyperlink" Target="http://www.ixl.com/math/grade-6/properties-of-multiplication" TargetMode="External"/><Relationship Id="rId5" Type="http://schemas.openxmlformats.org/officeDocument/2006/relationships/hyperlink" Target="http://www.aaamath.com/pro74ax2.htm" TargetMode="External"/><Relationship Id="rId4" Type="http://schemas.openxmlformats.org/officeDocument/2006/relationships/hyperlink" Target="http://www.ixl.com/math/grade-6/properties-of-addi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cholastic.com/teachers/article/math-fluency" TargetMode="Externa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12.wmf"/><Relationship Id="rId18" Type="http://schemas.openxmlformats.org/officeDocument/2006/relationships/oleObject" Target="../embeddings/oleObject7.bin"/><Relationship Id="rId3" Type="http://schemas.openxmlformats.org/officeDocument/2006/relationships/notesSlide" Target="../notesSlides/notesSlide6.x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oleObject" Target="../embeddings/oleObject6.bin"/><Relationship Id="rId2" Type="http://schemas.openxmlformats.org/officeDocument/2006/relationships/slideLayout" Target="../slideLayouts/slideLayout2.xml"/><Relationship Id="rId16" Type="http://schemas.openxmlformats.org/officeDocument/2006/relationships/oleObject" Target="../embeddings/oleObject5.bin"/><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image" Target="../media/image11.wmf"/><Relationship Id="rId5" Type="http://schemas.openxmlformats.org/officeDocument/2006/relationships/image" Target="../media/image6.png"/><Relationship Id="rId15" Type="http://schemas.openxmlformats.org/officeDocument/2006/relationships/image" Target="../media/image13.wmf"/><Relationship Id="rId10" Type="http://schemas.openxmlformats.org/officeDocument/2006/relationships/oleObject" Target="../embeddings/oleObject2.bin"/><Relationship Id="rId19" Type="http://schemas.openxmlformats.org/officeDocument/2006/relationships/oleObject" Target="../embeddings/oleObject8.bin"/><Relationship Id="rId4" Type="http://schemas.openxmlformats.org/officeDocument/2006/relationships/slide" Target="slide9.xml"/><Relationship Id="rId9" Type="http://schemas.openxmlformats.org/officeDocument/2006/relationships/image" Target="../media/image10.wmf"/><Relationship Id="rId1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slide" Target="slide8.xml"/><Relationship Id="rId7" Type="http://schemas.openxmlformats.org/officeDocument/2006/relationships/slide" Target="slide2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image" Target="../media/image8.png"/><Relationship Id="rId5" Type="http://schemas.openxmlformats.org/officeDocument/2006/relationships/slide" Target="slide11.xml"/><Relationship Id="rId10" Type="http://schemas.openxmlformats.org/officeDocument/2006/relationships/image" Target="../media/image7.png"/><Relationship Id="rId4" Type="http://schemas.openxmlformats.org/officeDocument/2006/relationships/slide" Target="slide10.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00200"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2863" y="0"/>
            <a:ext cx="1481137"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Box 5"/>
          <p:cNvSpPr txBox="1">
            <a:spLocks noChangeArrowheads="1"/>
          </p:cNvSpPr>
          <p:nvPr/>
        </p:nvSpPr>
        <p:spPr bwMode="auto">
          <a:xfrm>
            <a:off x="2247900" y="381000"/>
            <a:ext cx="441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000" i="1">
                <a:solidFill>
                  <a:schemeClr val="bg1"/>
                </a:solidFill>
              </a:rPr>
              <a:t>21</a:t>
            </a:r>
            <a:r>
              <a:rPr lang="en-US" sz="4000" i="1" baseline="30000">
                <a:solidFill>
                  <a:schemeClr val="bg1"/>
                </a:solidFill>
              </a:rPr>
              <a:t>st</a:t>
            </a:r>
            <a:r>
              <a:rPr lang="en-US" sz="4000" i="1">
                <a:solidFill>
                  <a:schemeClr val="bg1"/>
                </a:solidFill>
              </a:rPr>
              <a:t> Century Lessons</a:t>
            </a:r>
          </a:p>
        </p:txBody>
      </p:sp>
      <p:sp>
        <p:nvSpPr>
          <p:cNvPr id="12293" name="TextBox 6"/>
          <p:cNvSpPr txBox="1">
            <a:spLocks noChangeArrowheads="1"/>
          </p:cNvSpPr>
          <p:nvPr/>
        </p:nvSpPr>
        <p:spPr bwMode="auto">
          <a:xfrm>
            <a:off x="649288" y="2362200"/>
            <a:ext cx="7620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400" i="1" dirty="0" smtClean="0">
                <a:solidFill>
                  <a:srgbClr val="FFFFFF"/>
                </a:solidFill>
              </a:rPr>
              <a:t>The Properties of Mathematics</a:t>
            </a:r>
            <a:endParaRPr lang="en-US" sz="4400" i="1" dirty="0">
              <a:solidFill>
                <a:schemeClr val="bg1"/>
              </a:solidFill>
            </a:endParaRPr>
          </a:p>
        </p:txBody>
      </p:sp>
      <p:sp>
        <p:nvSpPr>
          <p:cNvPr id="12294" name="Rectangle 7"/>
          <p:cNvSpPr>
            <a:spLocks noChangeArrowheads="1"/>
          </p:cNvSpPr>
          <p:nvPr/>
        </p:nvSpPr>
        <p:spPr bwMode="auto">
          <a:xfrm>
            <a:off x="1828800" y="3505200"/>
            <a:ext cx="533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b="1" i="1" u="sng" dirty="0">
                <a:solidFill>
                  <a:schemeClr val="bg1"/>
                </a:solidFill>
              </a:rPr>
              <a:t>Primary Lesson </a:t>
            </a:r>
            <a:r>
              <a:rPr lang="en-US" sz="3200" b="1" i="1" u="sng" dirty="0" err="1">
                <a:solidFill>
                  <a:schemeClr val="bg1"/>
                </a:solidFill>
              </a:rPr>
              <a:t>Designer(s</a:t>
            </a:r>
            <a:r>
              <a:rPr lang="en-US" sz="3200" b="1" i="1" u="sng" dirty="0">
                <a:solidFill>
                  <a:schemeClr val="bg1"/>
                </a:solidFill>
              </a:rPr>
              <a:t>)</a:t>
            </a:r>
            <a:r>
              <a:rPr lang="en-US" sz="3200" b="1" i="1" u="sng" dirty="0" smtClean="0">
                <a:solidFill>
                  <a:schemeClr val="bg1"/>
                </a:solidFill>
              </a:rPr>
              <a:t>:</a:t>
            </a:r>
          </a:p>
          <a:p>
            <a:pPr algn="ctr"/>
            <a:r>
              <a:rPr lang="en-US" sz="3200" b="1" i="1" dirty="0" smtClean="0">
                <a:solidFill>
                  <a:schemeClr val="bg1"/>
                </a:solidFill>
              </a:rPr>
              <a:t>Kristie </a:t>
            </a:r>
            <a:r>
              <a:rPr lang="en-US" sz="3200" b="1" i="1" dirty="0" err="1" smtClean="0">
                <a:solidFill>
                  <a:schemeClr val="bg1"/>
                </a:solidFill>
              </a:rPr>
              <a:t>Conners</a:t>
            </a:r>
            <a:endParaRPr lang="en-US" sz="3200" dirty="0" smtClean="0">
              <a:solidFill>
                <a:schemeClr val="bg1"/>
              </a:solidFill>
            </a:endParaRPr>
          </a:p>
          <a:p>
            <a:pPr algn="ctr"/>
            <a:endParaRPr lang="en-US" sz="3200" i="1" u="sng" dirty="0" smtClean="0">
              <a:solidFill>
                <a:schemeClr val="bg1"/>
              </a:solidFill>
            </a:endParaRPr>
          </a:p>
        </p:txBody>
      </p:sp>
      <p:pic>
        <p:nvPicPr>
          <p:cNvPr id="12295" name="Picture 8" descr="http://www.tbf.org/uploadedImages/Sub_Site/web_specials/The_Boston_Opportunity_Agenda/Boston-Public-Schools-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392738"/>
            <a:ext cx="147637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10" descr="http://www.ilr.cornell.edu/creditInternships/internships/images/AFT_logo_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67663" y="5321300"/>
            <a:ext cx="1176337"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8D3A75B6-2C32-4199-AD8C-ABF893494567}" type="slidenum">
              <a:rPr lang="en-US" smtClean="0">
                <a:solidFill>
                  <a:schemeClr val="bg1"/>
                </a:solidFill>
              </a:rPr>
              <a:pPr algn="ctr" eaLnBrk="1" hangingPunct="1"/>
              <a:t>1</a:t>
            </a:fld>
            <a:endParaRPr lang="en-US" smtClean="0">
              <a:solidFill>
                <a:schemeClr val="bg1"/>
              </a:solidFill>
            </a:endParaRPr>
          </a:p>
        </p:txBody>
      </p:sp>
      <p:grpSp>
        <p:nvGrpSpPr>
          <p:cNvPr id="12298" name="Group 9"/>
          <p:cNvGrpSpPr>
            <a:grpSpLocks/>
          </p:cNvGrpSpPr>
          <p:nvPr/>
        </p:nvGrpSpPr>
        <p:grpSpPr bwMode="auto">
          <a:xfrm>
            <a:off x="609600" y="6413500"/>
            <a:ext cx="7402513" cy="387350"/>
            <a:chOff x="609600" y="6414018"/>
            <a:chExt cx="7401771" cy="386725"/>
          </a:xfrm>
        </p:grpSpPr>
        <p:pic>
          <p:nvPicPr>
            <p:cNvPr id="12299" name="Picture 10" descr="blue.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1" descr="red.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2" descr="black.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hite Background"/>
          <p:cNvSpPr>
            <a:spLocks noChangeArrowheads="1"/>
          </p:cNvSpPr>
          <p:nvPr/>
        </p:nvSpPr>
        <p:spPr bwMode="auto">
          <a:xfrm>
            <a:off x="152400" y="457200"/>
            <a:ext cx="8915400" cy="5483225"/>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r>
              <a:rPr lang="en-US" dirty="0" smtClean="0"/>
              <a:t> </a:t>
            </a:r>
            <a:endParaRPr lang="en-US" dirty="0"/>
          </a:p>
        </p:txBody>
      </p:sp>
      <p:sp>
        <p:nvSpPr>
          <p:cNvPr id="22530"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Launch</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10</a:t>
            </a:fld>
            <a:endParaRPr lang="en-US" smtClean="0">
              <a:solidFill>
                <a:schemeClr val="bg1"/>
              </a:solidFill>
            </a:endParaRPr>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304800" y="381000"/>
            <a:ext cx="8077200" cy="2554545"/>
          </a:xfrm>
          <a:prstGeom prst="rect">
            <a:avLst/>
          </a:prstGeom>
          <a:noFill/>
        </p:spPr>
        <p:txBody>
          <a:bodyPr wrap="square" rtlCol="0">
            <a:spAutoFit/>
          </a:bodyPr>
          <a:lstStyle/>
          <a:p>
            <a:r>
              <a:rPr lang="en-US" sz="3200" b="1" dirty="0" smtClean="0"/>
              <a:t>Evaluate the following expressions in two different ways. </a:t>
            </a:r>
          </a:p>
          <a:p>
            <a:pPr marL="742950" indent="-742950"/>
            <a:r>
              <a:rPr lang="en-US" sz="3200" b="1" dirty="0" smtClean="0"/>
              <a:t>1.  </a:t>
            </a:r>
          </a:p>
          <a:p>
            <a:pPr marL="742950" indent="-742950"/>
            <a:endParaRPr lang="en-US" sz="3200" b="1" dirty="0" smtClean="0"/>
          </a:p>
          <a:p>
            <a:pPr marL="742950" indent="-742950"/>
            <a:r>
              <a:rPr lang="en-US" sz="3200" b="1" dirty="0" smtClean="0"/>
              <a:t> </a:t>
            </a:r>
          </a:p>
        </p:txBody>
      </p:sp>
      <p:sp>
        <p:nvSpPr>
          <p:cNvPr id="14" name="TextBox 13"/>
          <p:cNvSpPr txBox="1"/>
          <p:nvPr/>
        </p:nvSpPr>
        <p:spPr>
          <a:xfrm>
            <a:off x="4419600" y="1293673"/>
            <a:ext cx="1828800" cy="1754327"/>
          </a:xfrm>
          <a:prstGeom prst="rect">
            <a:avLst/>
          </a:prstGeom>
          <a:noFill/>
        </p:spPr>
        <p:txBody>
          <a:bodyPr wrap="square" rtlCol="0">
            <a:spAutoFit/>
          </a:bodyPr>
          <a:lstStyle/>
          <a:p>
            <a:pPr marL="742950" indent="-742950"/>
            <a:r>
              <a:rPr lang="en-US" sz="3600" b="1" dirty="0" smtClean="0"/>
              <a:t>2.  </a:t>
            </a:r>
          </a:p>
          <a:p>
            <a:pPr marL="742950" indent="-742950"/>
            <a:endParaRPr lang="en-US" sz="3600" b="1" dirty="0" smtClean="0"/>
          </a:p>
          <a:p>
            <a:pPr marL="742950" indent="-742950"/>
            <a:r>
              <a:rPr lang="en-US" sz="3600" b="1" dirty="0" smtClean="0"/>
              <a:t> </a:t>
            </a:r>
          </a:p>
        </p:txBody>
      </p:sp>
      <p:sp>
        <p:nvSpPr>
          <p:cNvPr id="40" name="TextBox 39"/>
          <p:cNvSpPr txBox="1"/>
          <p:nvPr/>
        </p:nvSpPr>
        <p:spPr>
          <a:xfrm>
            <a:off x="838200" y="1219200"/>
            <a:ext cx="2438400" cy="769441"/>
          </a:xfrm>
          <a:prstGeom prst="rect">
            <a:avLst/>
          </a:prstGeom>
          <a:noFill/>
        </p:spPr>
        <p:txBody>
          <a:bodyPr wrap="square" rtlCol="0">
            <a:spAutoFit/>
          </a:bodyPr>
          <a:lstStyle/>
          <a:p>
            <a:r>
              <a:rPr lang="en-US" sz="4400" dirty="0" smtClean="0"/>
              <a:t>92+7+13</a:t>
            </a:r>
            <a:endParaRPr lang="en-US" sz="4400" dirty="0"/>
          </a:p>
        </p:txBody>
      </p:sp>
      <p:sp>
        <p:nvSpPr>
          <p:cNvPr id="42" name="TextBox 41"/>
          <p:cNvSpPr txBox="1"/>
          <p:nvPr/>
        </p:nvSpPr>
        <p:spPr>
          <a:xfrm>
            <a:off x="1053917" y="4368800"/>
            <a:ext cx="1143183" cy="769441"/>
          </a:xfrm>
          <a:prstGeom prst="rect">
            <a:avLst/>
          </a:prstGeom>
          <a:noFill/>
        </p:spPr>
        <p:txBody>
          <a:bodyPr wrap="square" rtlCol="0">
            <a:spAutoFit/>
          </a:bodyPr>
          <a:lstStyle/>
          <a:p>
            <a:r>
              <a:rPr lang="en-US" sz="4400" dirty="0" smtClean="0"/>
              <a:t>92+ </a:t>
            </a:r>
            <a:endParaRPr lang="en-US" sz="4400" dirty="0"/>
          </a:p>
        </p:txBody>
      </p:sp>
      <p:grpSp>
        <p:nvGrpSpPr>
          <p:cNvPr id="27" name="Group 26"/>
          <p:cNvGrpSpPr/>
          <p:nvPr/>
        </p:nvGrpSpPr>
        <p:grpSpPr>
          <a:xfrm>
            <a:off x="1752600" y="3620869"/>
            <a:ext cx="1752974" cy="646331"/>
            <a:chOff x="2285626" y="1930400"/>
            <a:chExt cx="1752974" cy="646331"/>
          </a:xfrm>
        </p:grpSpPr>
        <p:sp>
          <p:nvSpPr>
            <p:cNvPr id="25" name="TextBox 24"/>
            <p:cNvSpPr txBox="1"/>
            <p:nvPr/>
          </p:nvSpPr>
          <p:spPr>
            <a:xfrm>
              <a:off x="2285626" y="1930400"/>
              <a:ext cx="533774" cy="646331"/>
            </a:xfrm>
            <a:prstGeom prst="rect">
              <a:avLst/>
            </a:prstGeom>
            <a:noFill/>
          </p:spPr>
          <p:txBody>
            <a:bodyPr wrap="square" rtlCol="0">
              <a:spAutoFit/>
            </a:bodyPr>
            <a:lstStyle/>
            <a:p>
              <a:r>
                <a:rPr lang="en-US" sz="3600" dirty="0" smtClean="0">
                  <a:solidFill>
                    <a:schemeClr val="accent6">
                      <a:lumMod val="50000"/>
                    </a:schemeClr>
                  </a:solidFill>
                </a:rPr>
                <a:t>(</a:t>
              </a:r>
              <a:endParaRPr lang="en-US" sz="3600" dirty="0">
                <a:solidFill>
                  <a:schemeClr val="accent6">
                    <a:lumMod val="50000"/>
                  </a:schemeClr>
                </a:solidFill>
              </a:endParaRPr>
            </a:p>
          </p:txBody>
        </p:sp>
        <p:sp>
          <p:nvSpPr>
            <p:cNvPr id="26" name="TextBox 25"/>
            <p:cNvSpPr txBox="1"/>
            <p:nvPr/>
          </p:nvSpPr>
          <p:spPr>
            <a:xfrm>
              <a:off x="3504826" y="1930400"/>
              <a:ext cx="533774" cy="646331"/>
            </a:xfrm>
            <a:prstGeom prst="rect">
              <a:avLst/>
            </a:prstGeom>
            <a:noFill/>
          </p:spPr>
          <p:txBody>
            <a:bodyPr wrap="square" rtlCol="0">
              <a:spAutoFit/>
            </a:bodyPr>
            <a:lstStyle/>
            <a:p>
              <a:r>
                <a:rPr lang="en-US" sz="3600" dirty="0" smtClean="0">
                  <a:solidFill>
                    <a:schemeClr val="accent6">
                      <a:lumMod val="50000"/>
                    </a:schemeClr>
                  </a:solidFill>
                </a:rPr>
                <a:t>)</a:t>
              </a:r>
              <a:endParaRPr lang="en-US" sz="3600" dirty="0">
                <a:solidFill>
                  <a:schemeClr val="accent6">
                    <a:lumMod val="50000"/>
                  </a:schemeClr>
                </a:solidFill>
              </a:endParaRPr>
            </a:p>
          </p:txBody>
        </p:sp>
      </p:grpSp>
      <p:sp>
        <p:nvSpPr>
          <p:cNvPr id="41" name="TextBox 40"/>
          <p:cNvSpPr txBox="1"/>
          <p:nvPr/>
        </p:nvSpPr>
        <p:spPr>
          <a:xfrm>
            <a:off x="914400" y="3573959"/>
            <a:ext cx="2438400" cy="769441"/>
          </a:xfrm>
          <a:prstGeom prst="rect">
            <a:avLst/>
          </a:prstGeom>
          <a:noFill/>
        </p:spPr>
        <p:txBody>
          <a:bodyPr wrap="square" rtlCol="0">
            <a:spAutoFit/>
          </a:bodyPr>
          <a:lstStyle/>
          <a:p>
            <a:r>
              <a:rPr lang="en-US" sz="4400" dirty="0" smtClean="0"/>
              <a:t>92+ 7+13</a:t>
            </a:r>
            <a:endParaRPr lang="en-US" sz="4400" dirty="0"/>
          </a:p>
        </p:txBody>
      </p:sp>
      <p:sp>
        <p:nvSpPr>
          <p:cNvPr id="43" name="TextBox 42"/>
          <p:cNvSpPr txBox="1"/>
          <p:nvPr/>
        </p:nvSpPr>
        <p:spPr>
          <a:xfrm>
            <a:off x="1981200" y="3581400"/>
            <a:ext cx="1143183" cy="769441"/>
          </a:xfrm>
          <a:prstGeom prst="rect">
            <a:avLst/>
          </a:prstGeom>
          <a:noFill/>
        </p:spPr>
        <p:txBody>
          <a:bodyPr wrap="square" rtlCol="0">
            <a:spAutoFit/>
          </a:bodyPr>
          <a:lstStyle/>
          <a:p>
            <a:r>
              <a:rPr lang="en-US" sz="4400" dirty="0" smtClean="0">
                <a:solidFill>
                  <a:srgbClr val="984807"/>
                </a:solidFill>
              </a:rPr>
              <a:t>(</a:t>
            </a:r>
            <a:r>
              <a:rPr lang="en-US" sz="4400" dirty="0" smtClean="0"/>
              <a:t>20</a:t>
            </a:r>
            <a:r>
              <a:rPr lang="en-US" sz="4400" dirty="0" smtClean="0">
                <a:solidFill>
                  <a:srgbClr val="984807"/>
                </a:solidFill>
              </a:rPr>
              <a:t>)</a:t>
            </a:r>
            <a:endParaRPr lang="en-US" sz="4400" dirty="0">
              <a:solidFill>
                <a:srgbClr val="984807"/>
              </a:solidFill>
            </a:endParaRPr>
          </a:p>
        </p:txBody>
      </p:sp>
      <p:sp>
        <p:nvSpPr>
          <p:cNvPr id="44" name="TextBox 43"/>
          <p:cNvSpPr txBox="1"/>
          <p:nvPr/>
        </p:nvSpPr>
        <p:spPr>
          <a:xfrm>
            <a:off x="1600017" y="1981200"/>
            <a:ext cx="1143183" cy="769441"/>
          </a:xfrm>
          <a:prstGeom prst="rect">
            <a:avLst/>
          </a:prstGeom>
          <a:noFill/>
        </p:spPr>
        <p:txBody>
          <a:bodyPr wrap="square" rtlCol="0">
            <a:spAutoFit/>
          </a:bodyPr>
          <a:lstStyle/>
          <a:p>
            <a:r>
              <a:rPr lang="en-US" sz="4400" dirty="0" smtClean="0"/>
              <a:t>112 </a:t>
            </a:r>
            <a:endParaRPr lang="en-US" sz="4400" dirty="0"/>
          </a:p>
        </p:txBody>
      </p:sp>
      <p:grpSp>
        <p:nvGrpSpPr>
          <p:cNvPr id="49" name="Group 48"/>
          <p:cNvGrpSpPr/>
          <p:nvPr/>
        </p:nvGrpSpPr>
        <p:grpSpPr>
          <a:xfrm>
            <a:off x="4953000" y="1066800"/>
            <a:ext cx="2438400" cy="906959"/>
            <a:chOff x="5486400" y="1905000"/>
            <a:chExt cx="2438400" cy="906959"/>
          </a:xfrm>
        </p:grpSpPr>
        <p:sp>
          <p:nvSpPr>
            <p:cNvPr id="46" name="TextBox 45"/>
            <p:cNvSpPr txBox="1"/>
            <p:nvPr/>
          </p:nvSpPr>
          <p:spPr>
            <a:xfrm>
              <a:off x="5486400" y="2042518"/>
              <a:ext cx="2438400" cy="769441"/>
            </a:xfrm>
            <a:prstGeom prst="rect">
              <a:avLst/>
            </a:prstGeom>
            <a:noFill/>
          </p:spPr>
          <p:txBody>
            <a:bodyPr wrap="square" rtlCol="0">
              <a:spAutoFit/>
            </a:bodyPr>
            <a:lstStyle/>
            <a:p>
              <a:r>
                <a:rPr lang="en-US" sz="4400" dirty="0" smtClean="0"/>
                <a:t>2  9  5</a:t>
              </a:r>
              <a:endParaRPr lang="en-US" sz="4400" dirty="0"/>
            </a:p>
          </p:txBody>
        </p:sp>
        <p:sp>
          <p:nvSpPr>
            <p:cNvPr id="47" name="TextBox 46"/>
            <p:cNvSpPr txBox="1"/>
            <p:nvPr/>
          </p:nvSpPr>
          <p:spPr>
            <a:xfrm>
              <a:off x="5790643" y="1905000"/>
              <a:ext cx="686357" cy="769441"/>
            </a:xfrm>
            <a:prstGeom prst="rect">
              <a:avLst/>
            </a:prstGeom>
            <a:noFill/>
          </p:spPr>
          <p:txBody>
            <a:bodyPr wrap="square" rtlCol="0">
              <a:spAutoFit/>
            </a:bodyPr>
            <a:lstStyle/>
            <a:p>
              <a:r>
                <a:rPr lang="en-US" sz="4400" dirty="0" smtClean="0"/>
                <a:t>.</a:t>
              </a:r>
              <a:endParaRPr lang="en-US" sz="4400" dirty="0"/>
            </a:p>
          </p:txBody>
        </p:sp>
        <p:sp>
          <p:nvSpPr>
            <p:cNvPr id="48" name="TextBox 47"/>
            <p:cNvSpPr txBox="1"/>
            <p:nvPr/>
          </p:nvSpPr>
          <p:spPr>
            <a:xfrm>
              <a:off x="6324043" y="1905000"/>
              <a:ext cx="686357" cy="769441"/>
            </a:xfrm>
            <a:prstGeom prst="rect">
              <a:avLst/>
            </a:prstGeom>
            <a:noFill/>
          </p:spPr>
          <p:txBody>
            <a:bodyPr wrap="square" rtlCol="0">
              <a:spAutoFit/>
            </a:bodyPr>
            <a:lstStyle/>
            <a:p>
              <a:r>
                <a:rPr lang="en-US" sz="4400" dirty="0" smtClean="0"/>
                <a:t>.</a:t>
              </a:r>
              <a:endParaRPr lang="en-US" sz="4400" dirty="0"/>
            </a:p>
          </p:txBody>
        </p:sp>
      </p:grpSp>
      <p:grpSp>
        <p:nvGrpSpPr>
          <p:cNvPr id="38" name="Group 37"/>
          <p:cNvGrpSpPr/>
          <p:nvPr/>
        </p:nvGrpSpPr>
        <p:grpSpPr>
          <a:xfrm>
            <a:off x="4953000" y="1199059"/>
            <a:ext cx="1676400" cy="776882"/>
            <a:chOff x="4953000" y="1199059"/>
            <a:chExt cx="1676400" cy="776882"/>
          </a:xfrm>
        </p:grpSpPr>
        <p:sp>
          <p:nvSpPr>
            <p:cNvPr id="51" name="TextBox 50"/>
            <p:cNvSpPr txBox="1"/>
            <p:nvPr/>
          </p:nvSpPr>
          <p:spPr>
            <a:xfrm>
              <a:off x="6019800" y="1206500"/>
              <a:ext cx="609600" cy="769441"/>
            </a:xfrm>
            <a:prstGeom prst="rect">
              <a:avLst/>
            </a:prstGeom>
            <a:noFill/>
          </p:spPr>
          <p:txBody>
            <a:bodyPr wrap="square" rtlCol="0">
              <a:spAutoFit/>
            </a:bodyPr>
            <a:lstStyle/>
            <a:p>
              <a:r>
                <a:rPr lang="en-US" sz="4400" dirty="0" smtClean="0"/>
                <a:t>5</a:t>
              </a:r>
              <a:endParaRPr lang="en-US" sz="4400" dirty="0"/>
            </a:p>
          </p:txBody>
        </p:sp>
        <p:sp>
          <p:nvSpPr>
            <p:cNvPr id="54" name="TextBox 53"/>
            <p:cNvSpPr txBox="1"/>
            <p:nvPr/>
          </p:nvSpPr>
          <p:spPr>
            <a:xfrm>
              <a:off x="5486400" y="1199059"/>
              <a:ext cx="609600" cy="769441"/>
            </a:xfrm>
            <a:prstGeom prst="rect">
              <a:avLst/>
            </a:prstGeom>
            <a:noFill/>
          </p:spPr>
          <p:txBody>
            <a:bodyPr wrap="square" rtlCol="0">
              <a:spAutoFit/>
            </a:bodyPr>
            <a:lstStyle/>
            <a:p>
              <a:r>
                <a:rPr lang="en-US" sz="4400" dirty="0" smtClean="0"/>
                <a:t>9</a:t>
              </a:r>
              <a:endParaRPr lang="en-US" sz="4400" dirty="0"/>
            </a:p>
          </p:txBody>
        </p:sp>
        <p:sp>
          <p:nvSpPr>
            <p:cNvPr id="55" name="TextBox 54"/>
            <p:cNvSpPr txBox="1"/>
            <p:nvPr/>
          </p:nvSpPr>
          <p:spPr>
            <a:xfrm>
              <a:off x="4953000" y="1206500"/>
              <a:ext cx="609600" cy="769441"/>
            </a:xfrm>
            <a:prstGeom prst="rect">
              <a:avLst/>
            </a:prstGeom>
            <a:noFill/>
          </p:spPr>
          <p:txBody>
            <a:bodyPr wrap="square" rtlCol="0">
              <a:spAutoFit/>
            </a:bodyPr>
            <a:lstStyle/>
            <a:p>
              <a:r>
                <a:rPr lang="en-US" sz="4400" dirty="0" smtClean="0"/>
                <a:t>2</a:t>
              </a:r>
              <a:endParaRPr lang="en-US" sz="4400" dirty="0"/>
            </a:p>
          </p:txBody>
        </p:sp>
      </p:grpSp>
      <p:sp>
        <p:nvSpPr>
          <p:cNvPr id="57" name="TextBox 56"/>
          <p:cNvSpPr txBox="1"/>
          <p:nvPr/>
        </p:nvSpPr>
        <p:spPr>
          <a:xfrm>
            <a:off x="6553017" y="4183559"/>
            <a:ext cx="1143183" cy="769441"/>
          </a:xfrm>
          <a:prstGeom prst="rect">
            <a:avLst/>
          </a:prstGeom>
          <a:noFill/>
        </p:spPr>
        <p:txBody>
          <a:bodyPr wrap="square" rtlCol="0">
            <a:spAutoFit/>
          </a:bodyPr>
          <a:lstStyle/>
          <a:p>
            <a:r>
              <a:rPr lang="en-US" sz="4400" dirty="0" smtClean="0"/>
              <a:t>10 </a:t>
            </a:r>
            <a:endParaRPr lang="en-US" sz="4400" dirty="0"/>
          </a:p>
        </p:txBody>
      </p:sp>
      <p:sp>
        <p:nvSpPr>
          <p:cNvPr id="59" name="TextBox 58"/>
          <p:cNvSpPr txBox="1"/>
          <p:nvPr/>
        </p:nvSpPr>
        <p:spPr>
          <a:xfrm>
            <a:off x="6731000" y="4005759"/>
            <a:ext cx="686357" cy="769441"/>
          </a:xfrm>
          <a:prstGeom prst="rect">
            <a:avLst/>
          </a:prstGeom>
          <a:noFill/>
        </p:spPr>
        <p:txBody>
          <a:bodyPr wrap="square" rtlCol="0">
            <a:spAutoFit/>
          </a:bodyPr>
          <a:lstStyle/>
          <a:p>
            <a:r>
              <a:rPr lang="en-US" sz="4400" dirty="0" smtClean="0"/>
              <a:t>.</a:t>
            </a:r>
            <a:endParaRPr lang="en-US" sz="4400" dirty="0"/>
          </a:p>
        </p:txBody>
      </p:sp>
      <p:sp>
        <p:nvSpPr>
          <p:cNvPr id="60" name="TextBox 59"/>
          <p:cNvSpPr txBox="1"/>
          <p:nvPr/>
        </p:nvSpPr>
        <p:spPr>
          <a:xfrm>
            <a:off x="7086417" y="4724400"/>
            <a:ext cx="1143183" cy="769441"/>
          </a:xfrm>
          <a:prstGeom prst="rect">
            <a:avLst/>
          </a:prstGeom>
          <a:noFill/>
        </p:spPr>
        <p:txBody>
          <a:bodyPr wrap="square" rtlCol="0">
            <a:spAutoFit/>
          </a:bodyPr>
          <a:lstStyle/>
          <a:p>
            <a:r>
              <a:rPr lang="en-US" sz="4400" dirty="0" smtClean="0"/>
              <a:t>90 </a:t>
            </a:r>
            <a:endParaRPr lang="en-US" sz="4400" dirty="0"/>
          </a:p>
        </p:txBody>
      </p:sp>
      <p:sp>
        <p:nvSpPr>
          <p:cNvPr id="39" name="TextBox 38"/>
          <p:cNvSpPr txBox="1"/>
          <p:nvPr/>
        </p:nvSpPr>
        <p:spPr>
          <a:xfrm>
            <a:off x="1219200" y="1219200"/>
            <a:ext cx="913835" cy="769441"/>
          </a:xfrm>
          <a:prstGeom prst="rect">
            <a:avLst/>
          </a:prstGeom>
          <a:noFill/>
        </p:spPr>
        <p:txBody>
          <a:bodyPr wrap="square" rtlCol="0">
            <a:spAutoFit/>
          </a:bodyPr>
          <a:lstStyle/>
          <a:p>
            <a:r>
              <a:rPr lang="en-US" sz="4400" dirty="0" smtClean="0"/>
              <a:t>99</a:t>
            </a:r>
            <a:endParaRPr lang="en-US" sz="4400" dirty="0">
              <a:solidFill>
                <a:srgbClr val="984807"/>
              </a:solidFill>
            </a:endParaRPr>
          </a:p>
        </p:txBody>
      </p:sp>
      <p:sp>
        <p:nvSpPr>
          <p:cNvPr id="50" name="TextBox 49"/>
          <p:cNvSpPr txBox="1"/>
          <p:nvPr/>
        </p:nvSpPr>
        <p:spPr>
          <a:xfrm>
            <a:off x="1905000" y="1973759"/>
            <a:ext cx="1219574" cy="769441"/>
          </a:xfrm>
          <a:prstGeom prst="rect">
            <a:avLst/>
          </a:prstGeom>
          <a:noFill/>
        </p:spPr>
        <p:txBody>
          <a:bodyPr wrap="square" rtlCol="0">
            <a:spAutoFit/>
          </a:bodyPr>
          <a:lstStyle/>
          <a:p>
            <a:r>
              <a:rPr lang="en-US" sz="4400" dirty="0" smtClean="0"/>
              <a:t>+13</a:t>
            </a:r>
            <a:endParaRPr lang="en-US" sz="4400" dirty="0"/>
          </a:p>
        </p:txBody>
      </p:sp>
      <p:sp>
        <p:nvSpPr>
          <p:cNvPr id="65" name="TextBox 64"/>
          <p:cNvSpPr txBox="1"/>
          <p:nvPr/>
        </p:nvSpPr>
        <p:spPr>
          <a:xfrm>
            <a:off x="228600" y="3348335"/>
            <a:ext cx="1676583" cy="461665"/>
          </a:xfrm>
          <a:prstGeom prst="rect">
            <a:avLst/>
          </a:prstGeom>
          <a:noFill/>
        </p:spPr>
        <p:txBody>
          <a:bodyPr wrap="square" rtlCol="0">
            <a:spAutoFit/>
          </a:bodyPr>
          <a:lstStyle/>
          <a:p>
            <a:r>
              <a:rPr lang="en-US" sz="2400" dirty="0" smtClean="0"/>
              <a:t>2</a:t>
            </a:r>
            <a:r>
              <a:rPr lang="en-US" sz="2400" baseline="30000" dirty="0" smtClean="0"/>
              <a:t>nd</a:t>
            </a:r>
            <a:r>
              <a:rPr lang="en-US" sz="2400" dirty="0" smtClean="0"/>
              <a:t> method </a:t>
            </a:r>
            <a:endParaRPr lang="en-US" sz="2400" dirty="0"/>
          </a:p>
        </p:txBody>
      </p:sp>
      <p:sp>
        <p:nvSpPr>
          <p:cNvPr id="66" name="TextBox 65"/>
          <p:cNvSpPr txBox="1"/>
          <p:nvPr/>
        </p:nvSpPr>
        <p:spPr>
          <a:xfrm>
            <a:off x="1600017" y="4419600"/>
            <a:ext cx="1143183" cy="769441"/>
          </a:xfrm>
          <a:prstGeom prst="rect">
            <a:avLst/>
          </a:prstGeom>
          <a:noFill/>
        </p:spPr>
        <p:txBody>
          <a:bodyPr wrap="square" rtlCol="0">
            <a:spAutoFit/>
          </a:bodyPr>
          <a:lstStyle/>
          <a:p>
            <a:r>
              <a:rPr lang="en-US" sz="4400" dirty="0" smtClean="0"/>
              <a:t>112 </a:t>
            </a:r>
            <a:endParaRPr lang="en-US" sz="4400" dirty="0"/>
          </a:p>
        </p:txBody>
      </p:sp>
      <p:sp>
        <p:nvSpPr>
          <p:cNvPr id="67" name="TextBox 66"/>
          <p:cNvSpPr txBox="1"/>
          <p:nvPr/>
        </p:nvSpPr>
        <p:spPr>
          <a:xfrm>
            <a:off x="5042274" y="1199059"/>
            <a:ext cx="1143183" cy="769441"/>
          </a:xfrm>
          <a:prstGeom prst="rect">
            <a:avLst/>
          </a:prstGeom>
          <a:noFill/>
        </p:spPr>
        <p:txBody>
          <a:bodyPr wrap="square" rtlCol="0">
            <a:spAutoFit/>
          </a:bodyPr>
          <a:lstStyle/>
          <a:p>
            <a:r>
              <a:rPr lang="en-US" sz="4400" dirty="0" smtClean="0"/>
              <a:t>18 </a:t>
            </a:r>
            <a:endParaRPr lang="en-US" sz="4400" dirty="0"/>
          </a:p>
        </p:txBody>
      </p:sp>
      <p:sp>
        <p:nvSpPr>
          <p:cNvPr id="68" name="TextBox 67"/>
          <p:cNvSpPr txBox="1"/>
          <p:nvPr/>
        </p:nvSpPr>
        <p:spPr>
          <a:xfrm>
            <a:off x="5638800" y="1752600"/>
            <a:ext cx="686357" cy="769441"/>
          </a:xfrm>
          <a:prstGeom prst="rect">
            <a:avLst/>
          </a:prstGeom>
          <a:noFill/>
        </p:spPr>
        <p:txBody>
          <a:bodyPr wrap="square" rtlCol="0">
            <a:spAutoFit/>
          </a:bodyPr>
          <a:lstStyle/>
          <a:p>
            <a:r>
              <a:rPr lang="en-US" sz="4400" dirty="0" smtClean="0"/>
              <a:t>.</a:t>
            </a:r>
            <a:endParaRPr lang="en-US" sz="4400" dirty="0"/>
          </a:p>
        </p:txBody>
      </p:sp>
      <p:sp>
        <p:nvSpPr>
          <p:cNvPr id="69" name="TextBox 68"/>
          <p:cNvSpPr txBox="1"/>
          <p:nvPr/>
        </p:nvSpPr>
        <p:spPr>
          <a:xfrm>
            <a:off x="5867400" y="1897559"/>
            <a:ext cx="1143183" cy="769441"/>
          </a:xfrm>
          <a:prstGeom prst="rect">
            <a:avLst/>
          </a:prstGeom>
          <a:noFill/>
        </p:spPr>
        <p:txBody>
          <a:bodyPr wrap="square" rtlCol="0">
            <a:spAutoFit/>
          </a:bodyPr>
          <a:lstStyle/>
          <a:p>
            <a:r>
              <a:rPr lang="en-US" sz="4400" dirty="0" smtClean="0"/>
              <a:t>5 </a:t>
            </a:r>
            <a:endParaRPr lang="en-US" sz="4400" dirty="0"/>
          </a:p>
        </p:txBody>
      </p:sp>
      <p:pic>
        <p:nvPicPr>
          <p:cNvPr id="70" name="Picture 69"/>
          <p:cNvPicPr>
            <a:picLocks noChangeAspect="1"/>
          </p:cNvPicPr>
          <p:nvPr/>
        </p:nvPicPr>
        <p:blipFill>
          <a:blip r:embed="rId7" cstate="print"/>
          <a:stretch>
            <a:fillRect/>
          </a:stretch>
        </p:blipFill>
        <p:spPr>
          <a:xfrm>
            <a:off x="3352800" y="3837586"/>
            <a:ext cx="2437843" cy="1953614"/>
          </a:xfrm>
          <a:prstGeom prst="rect">
            <a:avLst/>
          </a:prstGeom>
        </p:spPr>
      </p:pic>
      <p:sp>
        <p:nvSpPr>
          <p:cNvPr id="71" name="TextBox 70"/>
          <p:cNvSpPr txBox="1"/>
          <p:nvPr/>
        </p:nvSpPr>
        <p:spPr>
          <a:xfrm>
            <a:off x="5447652" y="1905000"/>
            <a:ext cx="1029348" cy="769441"/>
          </a:xfrm>
          <a:prstGeom prst="rect">
            <a:avLst/>
          </a:prstGeom>
          <a:noFill/>
        </p:spPr>
        <p:txBody>
          <a:bodyPr wrap="square" rtlCol="0">
            <a:spAutoFit/>
          </a:bodyPr>
          <a:lstStyle/>
          <a:p>
            <a:r>
              <a:rPr lang="en-US" sz="4400" dirty="0" smtClean="0"/>
              <a:t>90 </a:t>
            </a:r>
            <a:endParaRPr lang="en-US" sz="4400" dirty="0"/>
          </a:p>
        </p:txBody>
      </p:sp>
      <p:sp>
        <p:nvSpPr>
          <p:cNvPr id="72" name="TextBox 71"/>
          <p:cNvSpPr txBox="1"/>
          <p:nvPr/>
        </p:nvSpPr>
        <p:spPr>
          <a:xfrm>
            <a:off x="5714817" y="3352800"/>
            <a:ext cx="1676583" cy="461665"/>
          </a:xfrm>
          <a:prstGeom prst="rect">
            <a:avLst/>
          </a:prstGeom>
          <a:noFill/>
        </p:spPr>
        <p:txBody>
          <a:bodyPr wrap="square" rtlCol="0">
            <a:spAutoFit/>
          </a:bodyPr>
          <a:lstStyle/>
          <a:p>
            <a:r>
              <a:rPr lang="en-US" sz="2400" dirty="0" smtClean="0"/>
              <a:t>2</a:t>
            </a:r>
            <a:r>
              <a:rPr lang="en-US" sz="2400" baseline="30000" dirty="0" smtClean="0"/>
              <a:t>nd</a:t>
            </a:r>
            <a:r>
              <a:rPr lang="en-US" sz="2400" dirty="0" smtClean="0"/>
              <a:t> method </a:t>
            </a:r>
            <a:endParaRPr lang="en-US" sz="2400" dirty="0"/>
          </a:p>
        </p:txBody>
      </p:sp>
      <p:grpSp>
        <p:nvGrpSpPr>
          <p:cNvPr id="78" name="Group 77"/>
          <p:cNvGrpSpPr/>
          <p:nvPr/>
        </p:nvGrpSpPr>
        <p:grpSpPr>
          <a:xfrm>
            <a:off x="6324600" y="3408859"/>
            <a:ext cx="1676400" cy="934541"/>
            <a:chOff x="6324600" y="3408859"/>
            <a:chExt cx="1676400" cy="934541"/>
          </a:xfrm>
        </p:grpSpPr>
        <p:grpSp>
          <p:nvGrpSpPr>
            <p:cNvPr id="56" name="Group 55"/>
            <p:cNvGrpSpPr/>
            <p:nvPr/>
          </p:nvGrpSpPr>
          <p:grpSpPr>
            <a:xfrm>
              <a:off x="6705600" y="3408859"/>
              <a:ext cx="1219757" cy="782141"/>
              <a:chOff x="5943600" y="1816100"/>
              <a:chExt cx="1219757" cy="782141"/>
            </a:xfrm>
          </p:grpSpPr>
          <p:sp>
            <p:nvSpPr>
              <p:cNvPr id="52" name="TextBox 51"/>
              <p:cNvSpPr txBox="1"/>
              <p:nvPr/>
            </p:nvSpPr>
            <p:spPr>
              <a:xfrm>
                <a:off x="6477000" y="1816100"/>
                <a:ext cx="686357" cy="769441"/>
              </a:xfrm>
              <a:prstGeom prst="rect">
                <a:avLst/>
              </a:prstGeom>
              <a:noFill/>
            </p:spPr>
            <p:txBody>
              <a:bodyPr wrap="square" rtlCol="0">
                <a:spAutoFit/>
              </a:bodyPr>
              <a:lstStyle/>
              <a:p>
                <a:r>
                  <a:rPr lang="en-US" sz="4400" dirty="0" smtClean="0"/>
                  <a:t>.</a:t>
                </a:r>
                <a:endParaRPr lang="en-US" sz="4400" dirty="0"/>
              </a:p>
            </p:txBody>
          </p:sp>
          <p:sp>
            <p:nvSpPr>
              <p:cNvPr id="53" name="TextBox 52"/>
              <p:cNvSpPr txBox="1"/>
              <p:nvPr/>
            </p:nvSpPr>
            <p:spPr>
              <a:xfrm>
                <a:off x="5943600" y="1828800"/>
                <a:ext cx="686357" cy="769441"/>
              </a:xfrm>
              <a:prstGeom prst="rect">
                <a:avLst/>
              </a:prstGeom>
              <a:noFill/>
            </p:spPr>
            <p:txBody>
              <a:bodyPr wrap="square" rtlCol="0">
                <a:spAutoFit/>
              </a:bodyPr>
              <a:lstStyle/>
              <a:p>
                <a:r>
                  <a:rPr lang="en-US" sz="4400" dirty="0" smtClean="0"/>
                  <a:t>.</a:t>
                </a:r>
                <a:endParaRPr lang="en-US" sz="4400" dirty="0"/>
              </a:p>
            </p:txBody>
          </p:sp>
        </p:grpSp>
        <p:grpSp>
          <p:nvGrpSpPr>
            <p:cNvPr id="73" name="Group 72"/>
            <p:cNvGrpSpPr/>
            <p:nvPr/>
          </p:nvGrpSpPr>
          <p:grpSpPr>
            <a:xfrm>
              <a:off x="6324600" y="3573959"/>
              <a:ext cx="1676400" cy="769441"/>
              <a:chOff x="4953000" y="1206500"/>
              <a:chExt cx="1676400" cy="769441"/>
            </a:xfrm>
          </p:grpSpPr>
          <p:sp>
            <p:nvSpPr>
              <p:cNvPr id="74" name="TextBox 73"/>
              <p:cNvSpPr txBox="1"/>
              <p:nvPr/>
            </p:nvSpPr>
            <p:spPr>
              <a:xfrm>
                <a:off x="6019800" y="1206500"/>
                <a:ext cx="609600" cy="769441"/>
              </a:xfrm>
              <a:prstGeom prst="rect">
                <a:avLst/>
              </a:prstGeom>
              <a:noFill/>
            </p:spPr>
            <p:txBody>
              <a:bodyPr wrap="square" rtlCol="0">
                <a:spAutoFit/>
              </a:bodyPr>
              <a:lstStyle/>
              <a:p>
                <a:r>
                  <a:rPr lang="en-US" sz="4400" dirty="0" smtClean="0"/>
                  <a:t>5</a:t>
                </a:r>
                <a:endParaRPr lang="en-US" sz="4400" dirty="0"/>
              </a:p>
            </p:txBody>
          </p:sp>
          <p:sp>
            <p:nvSpPr>
              <p:cNvPr id="75" name="TextBox 74"/>
              <p:cNvSpPr txBox="1"/>
              <p:nvPr/>
            </p:nvSpPr>
            <p:spPr>
              <a:xfrm>
                <a:off x="5486400" y="1206500"/>
                <a:ext cx="609600" cy="769441"/>
              </a:xfrm>
              <a:prstGeom prst="rect">
                <a:avLst/>
              </a:prstGeom>
              <a:noFill/>
            </p:spPr>
            <p:txBody>
              <a:bodyPr wrap="square" rtlCol="0">
                <a:spAutoFit/>
              </a:bodyPr>
              <a:lstStyle/>
              <a:p>
                <a:r>
                  <a:rPr lang="en-US" sz="4400" dirty="0" smtClean="0"/>
                  <a:t>9</a:t>
                </a:r>
                <a:endParaRPr lang="en-US" sz="4400" dirty="0"/>
              </a:p>
            </p:txBody>
          </p:sp>
          <p:sp>
            <p:nvSpPr>
              <p:cNvPr id="76" name="TextBox 75"/>
              <p:cNvSpPr txBox="1"/>
              <p:nvPr/>
            </p:nvSpPr>
            <p:spPr>
              <a:xfrm>
                <a:off x="4953000" y="1206500"/>
                <a:ext cx="609600" cy="769441"/>
              </a:xfrm>
              <a:prstGeom prst="rect">
                <a:avLst/>
              </a:prstGeom>
              <a:noFill/>
            </p:spPr>
            <p:txBody>
              <a:bodyPr wrap="square" rtlCol="0">
                <a:spAutoFit/>
              </a:bodyPr>
              <a:lstStyle/>
              <a:p>
                <a:r>
                  <a:rPr lang="en-US" sz="4400" dirty="0" smtClean="0"/>
                  <a:t>2</a:t>
                </a:r>
                <a:endParaRPr lang="en-US" sz="4400" dirty="0"/>
              </a:p>
            </p:txBody>
          </p:sp>
        </p:grpSp>
      </p:grpSp>
      <p:sp>
        <p:nvSpPr>
          <p:cNvPr id="79" name="TextBox 78"/>
          <p:cNvSpPr txBox="1"/>
          <p:nvPr/>
        </p:nvSpPr>
        <p:spPr>
          <a:xfrm>
            <a:off x="7314643" y="4018459"/>
            <a:ext cx="686357" cy="769441"/>
          </a:xfrm>
          <a:prstGeom prst="rect">
            <a:avLst/>
          </a:prstGeom>
          <a:noFill/>
        </p:spPr>
        <p:txBody>
          <a:bodyPr wrap="square" rtlCol="0">
            <a:spAutoFit/>
          </a:bodyPr>
          <a:lstStyle/>
          <a:p>
            <a:r>
              <a:rPr lang="en-US" sz="4400" dirty="0" smtClean="0"/>
              <a:t>.</a:t>
            </a:r>
            <a:endParaRPr lang="en-US" sz="4400" dirty="0"/>
          </a:p>
        </p:txBody>
      </p:sp>
      <p:sp>
        <p:nvSpPr>
          <p:cNvPr id="58" name="TextBox 57"/>
          <p:cNvSpPr txBox="1"/>
          <p:nvPr/>
        </p:nvSpPr>
        <p:spPr>
          <a:xfrm>
            <a:off x="6858000" y="3573959"/>
            <a:ext cx="533957" cy="769441"/>
          </a:xfrm>
          <a:prstGeom prst="rect">
            <a:avLst/>
          </a:prstGeom>
          <a:noFill/>
        </p:spPr>
        <p:txBody>
          <a:bodyPr wrap="square" rtlCol="0">
            <a:spAutoFit/>
          </a:bodyPr>
          <a:lstStyle/>
          <a:p>
            <a:r>
              <a:rPr lang="en-US" sz="4400" dirty="0" smtClean="0"/>
              <a:t>9</a:t>
            </a:r>
            <a:endParaRPr lang="en-US" sz="4400" dirty="0"/>
          </a:p>
        </p:txBody>
      </p:sp>
      <p:sp>
        <p:nvSpPr>
          <p:cNvPr id="77" name="TextBox 76"/>
          <p:cNvSpPr txBox="1"/>
          <p:nvPr/>
        </p:nvSpPr>
        <p:spPr>
          <a:xfrm>
            <a:off x="6324600" y="3581400"/>
            <a:ext cx="609600" cy="769441"/>
          </a:xfrm>
          <a:prstGeom prst="rect">
            <a:avLst/>
          </a:prstGeom>
          <a:noFill/>
        </p:spPr>
        <p:txBody>
          <a:bodyPr wrap="square" rtlCol="0">
            <a:spAutoFit/>
          </a:bodyPr>
          <a:lstStyle/>
          <a:p>
            <a:r>
              <a:rPr lang="en-US" sz="4400" dirty="0" smtClean="0"/>
              <a:t>2</a:t>
            </a:r>
            <a:endParaRPr lang="en-US" sz="4400" dirty="0"/>
          </a:p>
        </p:txBody>
      </p:sp>
      <p:sp>
        <p:nvSpPr>
          <p:cNvPr id="81" name="TextBox 80"/>
          <p:cNvSpPr txBox="1"/>
          <p:nvPr/>
        </p:nvSpPr>
        <p:spPr>
          <a:xfrm>
            <a:off x="7391400" y="3581400"/>
            <a:ext cx="609600" cy="769441"/>
          </a:xfrm>
          <a:prstGeom prst="rect">
            <a:avLst/>
          </a:prstGeom>
          <a:noFill/>
        </p:spPr>
        <p:txBody>
          <a:bodyPr wrap="square" rtlCol="0">
            <a:spAutoFit/>
          </a:bodyPr>
          <a:lstStyle/>
          <a:p>
            <a:r>
              <a:rPr lang="en-US" sz="4400" dirty="0" smtClean="0"/>
              <a:t>5</a:t>
            </a:r>
            <a:endParaRPr lang="en-US" sz="4400" dirty="0"/>
          </a:p>
        </p:txBody>
      </p:sp>
      <p:sp>
        <p:nvSpPr>
          <p:cNvPr id="82" name="TextBox 81"/>
          <p:cNvSpPr txBox="1"/>
          <p:nvPr/>
        </p:nvSpPr>
        <p:spPr>
          <a:xfrm>
            <a:off x="7315200" y="4640759"/>
            <a:ext cx="686357" cy="769441"/>
          </a:xfrm>
          <a:prstGeom prst="rect">
            <a:avLst/>
          </a:prstGeom>
          <a:noFill/>
        </p:spPr>
        <p:txBody>
          <a:bodyPr wrap="square" rtlCol="0">
            <a:spAutoFit/>
          </a:bodyPr>
          <a:lstStyle/>
          <a:p>
            <a:r>
              <a:rPr lang="en-US" sz="4400" dirty="0" smtClean="0"/>
              <a:t>.</a:t>
            </a:r>
            <a:endParaRPr lang="en-US" sz="4400" dirty="0"/>
          </a:p>
        </p:txBody>
      </p:sp>
      <p:sp>
        <p:nvSpPr>
          <p:cNvPr id="83" name="TextBox 82"/>
          <p:cNvSpPr txBox="1"/>
          <p:nvPr/>
        </p:nvSpPr>
        <p:spPr>
          <a:xfrm>
            <a:off x="7543243" y="4724400"/>
            <a:ext cx="533957" cy="769441"/>
          </a:xfrm>
          <a:prstGeom prst="rect">
            <a:avLst/>
          </a:prstGeom>
          <a:noFill/>
        </p:spPr>
        <p:txBody>
          <a:bodyPr wrap="square" rtlCol="0">
            <a:spAutoFit/>
          </a:bodyPr>
          <a:lstStyle/>
          <a:p>
            <a:r>
              <a:rPr lang="en-US" sz="4400" dirty="0" smtClean="0"/>
              <a:t>9</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0" presetClass="path" presetSubtype="0" accel="50000" decel="50000" fill="hold" grpId="1" nodeType="withEffect">
                                  <p:stCondLst>
                                    <p:cond delay="0"/>
                                  </p:stCondLst>
                                  <p:childTnLst>
                                    <p:animMotion origin="layout" path="M -3.33333E-6 3.7037E-6 L -3.33333E-6 0.10995 " pathEditMode="relative" rAng="0" ptsTypes="AA">
                                      <p:cBhvr>
                                        <p:cTn id="8" dur="1000" fill="hold"/>
                                        <p:tgtEl>
                                          <p:spTgt spid="39"/>
                                        </p:tgtEl>
                                        <p:attrNameLst>
                                          <p:attrName>ppt_x</p:attrName>
                                          <p:attrName>ppt_y</p:attrName>
                                        </p:attrNameLst>
                                      </p:cBhvr>
                                      <p:rCtr x="0" y="55"/>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0" presetClass="path" presetSubtype="0" accel="50000" decel="50000" fill="hold" grpId="1" nodeType="withEffect">
                                  <p:stCondLst>
                                    <p:cond delay="0"/>
                                  </p:stCondLst>
                                  <p:childTnLst>
                                    <p:animMotion origin="layout" path="M 3.33333E-6 -1.48148E-6 L 3.33333E-6 0.09005 " pathEditMode="relative" rAng="0" ptsTypes="AA">
                                      <p:cBhvr>
                                        <p:cTn id="18" dur="1000" fill="hold"/>
                                        <p:tgtEl>
                                          <p:spTgt spid="44"/>
                                        </p:tgtEl>
                                        <p:attrNameLst>
                                          <p:attrName>ppt_x</p:attrName>
                                          <p:attrName>ppt_y</p:attrName>
                                        </p:attrNameLst>
                                      </p:cBhvr>
                                      <p:rCtr x="0" y="45"/>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0" presetClass="path" presetSubtype="0" accel="50000" decel="50000" fill="hold" grpId="1" nodeType="withEffect">
                                  <p:stCondLst>
                                    <p:cond delay="0"/>
                                  </p:stCondLst>
                                  <p:childTnLst>
                                    <p:animMotion origin="layout" path="M 0 2.22222E-6 L 0 0.11111 " pathEditMode="relative" rAng="0" ptsTypes="AA">
                                      <p:cBhvr>
                                        <p:cTn id="36" dur="1000" fill="hold"/>
                                        <p:tgtEl>
                                          <p:spTgt spid="43"/>
                                        </p:tgtEl>
                                        <p:attrNameLst>
                                          <p:attrName>ppt_x</p:attrName>
                                          <p:attrName>ppt_y</p:attrName>
                                        </p:attrNameLst>
                                      </p:cBhvr>
                                      <p:rCtr x="0" y="56"/>
                                    </p:animMotion>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6"/>
                                        </p:tgtEl>
                                        <p:attrNameLst>
                                          <p:attrName>style.visibility</p:attrName>
                                        </p:attrNameLst>
                                      </p:cBhvr>
                                      <p:to>
                                        <p:strVal val="visible"/>
                                      </p:to>
                                    </p:set>
                                  </p:childTnLst>
                                </p:cTn>
                              </p:par>
                              <p:par>
                                <p:cTn id="45" presetID="0" presetClass="path" presetSubtype="0" accel="50000" decel="50000" fill="hold" grpId="1" nodeType="withEffect">
                                  <p:stCondLst>
                                    <p:cond delay="0"/>
                                  </p:stCondLst>
                                  <p:childTnLst>
                                    <p:animMotion origin="layout" path="M 0 -2.96296E-6 L 0.00017 0.08843 " pathEditMode="relative" rAng="0" ptsTypes="AA">
                                      <p:cBhvr>
                                        <p:cTn id="46" dur="1000" fill="hold"/>
                                        <p:tgtEl>
                                          <p:spTgt spid="66"/>
                                        </p:tgtEl>
                                        <p:attrNameLst>
                                          <p:attrName>ppt_x</p:attrName>
                                          <p:attrName>ppt_y</p:attrName>
                                        </p:attrNameLst>
                                      </p:cBhvr>
                                      <p:rCtr x="0" y="44"/>
                                    </p:animMotion>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7"/>
                                        </p:tgtEl>
                                        <p:attrNameLst>
                                          <p:attrName>style.visibility</p:attrName>
                                        </p:attrNameLst>
                                      </p:cBhvr>
                                      <p:to>
                                        <p:strVal val="visible"/>
                                      </p:to>
                                    </p:set>
                                  </p:childTnLst>
                                </p:cTn>
                              </p:par>
                              <p:par>
                                <p:cTn id="51" presetID="0" presetClass="path" presetSubtype="0" accel="50000" decel="50000" fill="hold" grpId="1" nodeType="withEffect">
                                  <p:stCondLst>
                                    <p:cond delay="0"/>
                                  </p:stCondLst>
                                  <p:childTnLst>
                                    <p:animMotion origin="layout" path="M 2.22222E-6 7.40741E-7 L 2.22222E-6 0.1 " pathEditMode="relative" ptsTypes="AA">
                                      <p:cBhvr>
                                        <p:cTn id="52" dur="1000" fill="hold"/>
                                        <p:tgtEl>
                                          <p:spTgt spid="67"/>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1"/>
                                        </p:tgtEl>
                                        <p:attrNameLst>
                                          <p:attrName>style.visibility</p:attrName>
                                        </p:attrNameLst>
                                      </p:cBhvr>
                                      <p:to>
                                        <p:strVal val="visible"/>
                                      </p:to>
                                    </p:set>
                                  </p:childTnLst>
                                </p:cTn>
                              </p:par>
                              <p:par>
                                <p:cTn id="63" presetID="0" presetClass="path" presetSubtype="0" accel="50000" decel="50000" fill="hold" grpId="1" nodeType="withEffect">
                                  <p:stCondLst>
                                    <p:cond delay="0"/>
                                  </p:stCondLst>
                                  <p:childTnLst>
                                    <p:animMotion origin="layout" path="M -3.46945E-18 -5.18519E-6 L -3.46945E-18 0.0912 " pathEditMode="relative" ptsTypes="AA">
                                      <p:cBhvr>
                                        <p:cTn id="64" dur="1000" fill="hold"/>
                                        <p:tgtEl>
                                          <p:spTgt spid="71"/>
                                        </p:tgtEl>
                                        <p:attrNameLst>
                                          <p:attrName>ppt_x</p:attrName>
                                          <p:attrName>ppt_y</p:attrName>
                                        </p:attrNameLst>
                                      </p:cBhvr>
                                    </p:animMotion>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7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0" presetClass="path" presetSubtype="0" accel="50000" decel="50000" fill="hold" grpId="1" nodeType="clickEffect">
                                  <p:stCondLst>
                                    <p:cond delay="0"/>
                                  </p:stCondLst>
                                  <p:childTnLst>
                                    <p:animMotion origin="layout" path="M 3.33333E-6 -7.40741E-7 L 3.33333E-6 0.08843 " pathEditMode="relative" ptsTypes="AA">
                                      <p:cBhvr>
                                        <p:cTn id="82" dur="1000" fill="hold"/>
                                        <p:tgtEl>
                                          <p:spTgt spid="77"/>
                                        </p:tgtEl>
                                        <p:attrNameLst>
                                          <p:attrName>ppt_x</p:attrName>
                                          <p:attrName>ppt_y</p:attrName>
                                        </p:attrNameLst>
                                      </p:cBhvr>
                                    </p:animMotion>
                                  </p:childTnLst>
                                </p:cTn>
                              </p:par>
                              <p:par>
                                <p:cTn id="83" presetID="1" presetClass="entr" presetSubtype="0" fill="hold" grpId="0" nodeType="withEffect">
                                  <p:stCondLst>
                                    <p:cond delay="0"/>
                                  </p:stCondLst>
                                  <p:childTnLst>
                                    <p:set>
                                      <p:cBhvr>
                                        <p:cTn id="84" dur="1" fill="hold">
                                          <p:stCondLst>
                                            <p:cond delay="0"/>
                                          </p:stCondLst>
                                        </p:cTn>
                                        <p:tgtEl>
                                          <p:spTgt spid="5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0" presetClass="path" presetSubtype="0" accel="50000" decel="50000" fill="hold" grpId="1" nodeType="clickEffect">
                                  <p:stCondLst>
                                    <p:cond delay="0"/>
                                  </p:stCondLst>
                                  <p:childTnLst>
                                    <p:animMotion origin="layout" path="M -6.66667E-6 -7.40741E-7 L -0.05001 0.08866 " pathEditMode="relative" ptsTypes="AA">
                                      <p:cBhvr>
                                        <p:cTn id="90" dur="1000" fill="hold"/>
                                        <p:tgtEl>
                                          <p:spTgt spid="81"/>
                                        </p:tgtEl>
                                        <p:attrNameLst>
                                          <p:attrName>ppt_x</p:attrName>
                                          <p:attrName>ppt_y</p:attrName>
                                        </p:attrNameLst>
                                      </p:cBhvr>
                                    </p:animMotion>
                                  </p:childTnLst>
                                </p:cTn>
                              </p:par>
                            </p:childTnLst>
                          </p:cTn>
                        </p:par>
                      </p:childTnLst>
                    </p:cTn>
                  </p:par>
                  <p:par>
                    <p:cTn id="91" fill="hold">
                      <p:stCondLst>
                        <p:cond delay="indefinite"/>
                      </p:stCondLst>
                      <p:childTnLst>
                        <p:par>
                          <p:cTn id="92" fill="hold">
                            <p:stCondLst>
                              <p:cond delay="0"/>
                            </p:stCondLst>
                            <p:childTnLst>
                              <p:par>
                                <p:cTn id="93" presetID="0" presetClass="path" presetSubtype="0" accel="50000" decel="50000" fill="hold" grpId="1" nodeType="clickEffect">
                                  <p:stCondLst>
                                    <p:cond delay="0"/>
                                  </p:stCondLst>
                                  <p:childTnLst>
                                    <p:animMotion origin="layout" path="M -3.33333E-6 2.59259E-6 L 0.06684 0.08866 " pathEditMode="relative" ptsTypes="AA">
                                      <p:cBhvr>
                                        <p:cTn id="94" dur="1000" fill="hold"/>
                                        <p:tgtEl>
                                          <p:spTgt spid="58"/>
                                        </p:tgtEl>
                                        <p:attrNameLst>
                                          <p:attrName>ppt_x</p:attrName>
                                          <p:attrName>ppt_y</p:attrName>
                                        </p:attrNameLst>
                                      </p:cBhvr>
                                    </p:animMotion>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par>
                                <p:cTn id="99" presetID="0" presetClass="path" presetSubtype="0" accel="50000" decel="50000" fill="hold" grpId="1" nodeType="withEffect">
                                  <p:stCondLst>
                                    <p:cond delay="0"/>
                                  </p:stCondLst>
                                  <p:childTnLst>
                                    <p:animMotion origin="layout" path="M -6.66667E-6 2.59259E-6 L -6.66667E-6 0.07778 " pathEditMode="relative" ptsTypes="AA">
                                      <p:cBhvr>
                                        <p:cTn id="100" dur="1000" fill="hold"/>
                                        <p:tgtEl>
                                          <p:spTgt spid="57"/>
                                        </p:tgtEl>
                                        <p:attrNameLst>
                                          <p:attrName>ppt_x</p:attrName>
                                          <p:attrName>ppt_y</p:attrName>
                                        </p:attrNameLst>
                                      </p:cBhvr>
                                    </p:animMotion>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3"/>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60"/>
                                        </p:tgtEl>
                                        <p:attrNameLst>
                                          <p:attrName>style.visibility</p:attrName>
                                        </p:attrNameLst>
                                      </p:cBhvr>
                                      <p:to>
                                        <p:strVal val="visible"/>
                                      </p:to>
                                    </p:set>
                                  </p:childTnLst>
                                </p:cTn>
                              </p:par>
                              <p:par>
                                <p:cTn id="111" presetID="0" presetClass="path" presetSubtype="0" accel="50000" decel="50000" fill="hold" grpId="1" nodeType="withEffect">
                                  <p:stCondLst>
                                    <p:cond delay="0"/>
                                  </p:stCondLst>
                                  <p:childTnLst>
                                    <p:animMotion origin="layout" path="M -2.77778E-7 2.59259E-6 L -2.77778E-7 0.07731 " pathEditMode="relative" ptsTypes="AA">
                                      <p:cBhvr>
                                        <p:cTn id="112" dur="1000" fill="hold"/>
                                        <p:tgtEl>
                                          <p:spTgt spid="6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1" grpId="0"/>
      <p:bldP spid="43" grpId="0"/>
      <p:bldP spid="43" grpId="1"/>
      <p:bldP spid="44" grpId="0"/>
      <p:bldP spid="44" grpId="1"/>
      <p:bldP spid="57" grpId="0"/>
      <p:bldP spid="57" grpId="1"/>
      <p:bldP spid="59" grpId="0"/>
      <p:bldP spid="60" grpId="0"/>
      <p:bldP spid="60" grpId="1"/>
      <p:bldP spid="39" grpId="0"/>
      <p:bldP spid="39" grpId="1"/>
      <p:bldP spid="50" grpId="0"/>
      <p:bldP spid="65" grpId="0"/>
      <p:bldP spid="66" grpId="0"/>
      <p:bldP spid="66" grpId="1"/>
      <p:bldP spid="67" grpId="0"/>
      <p:bldP spid="67" grpId="1"/>
      <p:bldP spid="68" grpId="0"/>
      <p:bldP spid="69" grpId="0"/>
      <p:bldP spid="71" grpId="0"/>
      <p:bldP spid="71" grpId="1"/>
      <p:bldP spid="72" grpId="0"/>
      <p:bldP spid="79" grpId="0"/>
      <p:bldP spid="58" grpId="0"/>
      <p:bldP spid="58" grpId="1"/>
      <p:bldP spid="77" grpId="0"/>
      <p:bldP spid="77" grpId="1"/>
      <p:bldP spid="81" grpId="0"/>
      <p:bldP spid="81" grpId="1"/>
      <p:bldP spid="82" grpId="0"/>
      <p:bldP spid="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age Title"/>
          <p:cNvSpPr>
            <a:spLocks noGrp="1"/>
          </p:cNvSpPr>
          <p:nvPr>
            <p:ph type="title" idx="4294967295"/>
          </p:nvPr>
        </p:nvSpPr>
        <p:spPr>
          <a:xfrm>
            <a:off x="152400" y="0"/>
            <a:ext cx="8229600" cy="639763"/>
          </a:xfrm>
        </p:spPr>
        <p:txBody>
          <a:bodyPr/>
          <a:lstStyle/>
          <a:p>
            <a:pPr algn="l"/>
            <a:r>
              <a:rPr lang="en-US" sz="3200" b="1" dirty="0" smtClean="0">
                <a:solidFill>
                  <a:schemeClr val="bg1"/>
                </a:solidFill>
                <a:ea typeface="ＭＳ Ｐゴシック" charset="-128"/>
              </a:rPr>
              <a:t>Explore: Marvin the Magician’s Cards</a:t>
            </a:r>
          </a:p>
        </p:txBody>
      </p:sp>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1396D09-4F94-420F-A8E0-37A3735BC0EC}" type="slidenum">
              <a:rPr lang="en-US" smtClean="0">
                <a:solidFill>
                  <a:schemeClr val="bg1"/>
                </a:solidFill>
              </a:rPr>
              <a:pPr algn="ctr" eaLnBrk="1" hangingPunct="1"/>
              <a:t>11</a:t>
            </a:fld>
            <a:endParaRPr lang="en-US" smtClean="0">
              <a:solidFill>
                <a:schemeClr val="bg1"/>
              </a:solidFill>
            </a:endParaRPr>
          </a:p>
        </p:txBody>
      </p:sp>
      <p:sp>
        <p:nvSpPr>
          <p:cNvPr id="19" name="Agenda Link">
            <a:hlinkClick r:id="rId4"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609601"/>
            <a:ext cx="8686800" cy="541655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r>
              <a:rPr lang="en-US" b="1" dirty="0" smtClean="0"/>
              <a:t>  </a:t>
            </a:r>
            <a:endParaRPr lang="en-US" dirty="0"/>
          </a:p>
        </p:txBody>
      </p:sp>
      <p:grpSp>
        <p:nvGrpSpPr>
          <p:cNvPr id="23558" name="Group 5"/>
          <p:cNvGrpSpPr>
            <a:grpSpLocks/>
          </p:cNvGrpSpPr>
          <p:nvPr/>
        </p:nvGrpSpPr>
        <p:grpSpPr bwMode="auto">
          <a:xfrm>
            <a:off x="609600" y="6413500"/>
            <a:ext cx="7402513" cy="387350"/>
            <a:chOff x="609600" y="6414018"/>
            <a:chExt cx="7401771" cy="386725"/>
          </a:xfrm>
        </p:grpSpPr>
        <p:pic>
          <p:nvPicPr>
            <p:cNvPr id="23559"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Box 9"/>
          <p:cNvSpPr txBox="1"/>
          <p:nvPr/>
        </p:nvSpPr>
        <p:spPr>
          <a:xfrm>
            <a:off x="381000" y="533400"/>
            <a:ext cx="8102600" cy="2062103"/>
          </a:xfrm>
          <a:prstGeom prst="rect">
            <a:avLst/>
          </a:prstGeom>
          <a:noFill/>
        </p:spPr>
        <p:txBody>
          <a:bodyPr wrap="square" rtlCol="0">
            <a:spAutoFit/>
          </a:bodyPr>
          <a:lstStyle/>
          <a:p>
            <a:r>
              <a:rPr lang="en-US" sz="3200" b="1" dirty="0" smtClean="0"/>
              <a:t>Marvin the Magician needs your help!  He uses a deck of math cards for one of his tricks.  However, only some cards are TRUE.  </a:t>
            </a:r>
          </a:p>
          <a:p>
            <a:r>
              <a:rPr lang="en-US" sz="3200" b="1" dirty="0" smtClean="0"/>
              <a:t>Help Marvin find the TRUE cards.  </a:t>
            </a:r>
            <a:endParaRPr lang="en-US" sz="3200" b="1" dirty="0"/>
          </a:p>
        </p:txBody>
      </p:sp>
      <p:pic>
        <p:nvPicPr>
          <p:cNvPr id="12" name="magician" descr="C:\Users\Owner\Desktop\expression and equation lesson for 21st\magician with wand - Copy.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86600" y="1540844"/>
            <a:ext cx="1828800" cy="26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 name="Group 19"/>
          <p:cNvGrpSpPr/>
          <p:nvPr/>
        </p:nvGrpSpPr>
        <p:grpSpPr>
          <a:xfrm>
            <a:off x="1295400" y="3429000"/>
            <a:ext cx="1930940" cy="1981200"/>
            <a:chOff x="762000" y="2895600"/>
            <a:chExt cx="1930940" cy="1981200"/>
          </a:xfrm>
        </p:grpSpPr>
        <p:sp>
          <p:nvSpPr>
            <p:cNvPr id="13" name="Rounded Rectangle 12"/>
            <p:cNvSpPr/>
            <p:nvPr/>
          </p:nvSpPr>
          <p:spPr>
            <a:xfrm>
              <a:off x="762000" y="2895600"/>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5" name="Object 14"/>
            <p:cNvGraphicFramePr>
              <a:graphicFrameLocks noChangeAspect="1"/>
            </p:cNvGraphicFramePr>
            <p:nvPr/>
          </p:nvGraphicFramePr>
          <p:xfrm>
            <a:off x="762000" y="3591066"/>
            <a:ext cx="1930940" cy="371334"/>
          </p:xfrm>
          <a:graphic>
            <a:graphicData uri="http://schemas.openxmlformats.org/presentationml/2006/ole">
              <mc:AlternateContent xmlns:mc="http://schemas.openxmlformats.org/markup-compatibility/2006">
                <mc:Choice xmlns:v="urn:schemas-microsoft-com:vml" Requires="v">
                  <p:oleObj spid="_x0000_s43025" name="Equation" r:id="rId9" imgW="660400" imgH="127000" progId="Equation.3">
                    <p:embed/>
                  </p:oleObj>
                </mc:Choice>
                <mc:Fallback>
                  <p:oleObj name="Equation" r:id="rId9" imgW="660400" imgH="12700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591066"/>
                          <a:ext cx="1930940" cy="3713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1" name="Group 20"/>
          <p:cNvGrpSpPr/>
          <p:nvPr/>
        </p:nvGrpSpPr>
        <p:grpSpPr>
          <a:xfrm>
            <a:off x="4896390" y="3429000"/>
            <a:ext cx="1930940" cy="1981200"/>
            <a:chOff x="4801140" y="2746234"/>
            <a:chExt cx="1930940" cy="1981200"/>
          </a:xfrm>
        </p:grpSpPr>
        <p:sp>
          <p:nvSpPr>
            <p:cNvPr id="17" name="Rounded Rectangle 16"/>
            <p:cNvSpPr/>
            <p:nvPr/>
          </p:nvSpPr>
          <p:spPr>
            <a:xfrm>
              <a:off x="4801140" y="2746234"/>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3012" name="Object 4"/>
            <p:cNvGraphicFramePr>
              <a:graphicFrameLocks noChangeAspect="1"/>
            </p:cNvGraphicFramePr>
            <p:nvPr/>
          </p:nvGraphicFramePr>
          <p:xfrm>
            <a:off x="4873625" y="3428859"/>
            <a:ext cx="1782763" cy="371475"/>
          </p:xfrm>
          <a:graphic>
            <a:graphicData uri="http://schemas.openxmlformats.org/presentationml/2006/ole">
              <mc:AlternateContent xmlns:mc="http://schemas.openxmlformats.org/markup-compatibility/2006">
                <mc:Choice xmlns:v="urn:schemas-microsoft-com:vml" Requires="v">
                  <p:oleObj spid="_x0000_s43026" name="Equation" r:id="rId11" imgW="609600" imgH="127000" progId="Equation.3">
                    <p:embed/>
                  </p:oleObj>
                </mc:Choice>
                <mc:Fallback>
                  <p:oleObj name="Equation" r:id="rId11" imgW="609600" imgH="127000" progId="Equation.3">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73625" y="3428859"/>
                          <a:ext cx="1782763"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2" name="TextBox 21"/>
          <p:cNvSpPr txBox="1"/>
          <p:nvPr/>
        </p:nvSpPr>
        <p:spPr>
          <a:xfrm>
            <a:off x="1676400" y="4572000"/>
            <a:ext cx="1524183" cy="584776"/>
          </a:xfrm>
          <a:prstGeom prst="rect">
            <a:avLst/>
          </a:prstGeom>
          <a:noFill/>
        </p:spPr>
        <p:txBody>
          <a:bodyPr wrap="square" rtlCol="0">
            <a:spAutoFit/>
          </a:bodyPr>
          <a:lstStyle/>
          <a:p>
            <a:r>
              <a:rPr lang="en-US" sz="3200" b="1" dirty="0" smtClean="0">
                <a:solidFill>
                  <a:srgbClr val="FF0000"/>
                </a:solidFill>
              </a:rPr>
              <a:t>TRUE!</a:t>
            </a:r>
            <a:endParaRPr lang="en-US" sz="3200" b="1" dirty="0">
              <a:solidFill>
                <a:srgbClr val="FF0000"/>
              </a:solidFill>
            </a:endParaRPr>
          </a:p>
        </p:txBody>
      </p:sp>
      <p:sp>
        <p:nvSpPr>
          <p:cNvPr id="23" name="TextBox 22"/>
          <p:cNvSpPr txBox="1"/>
          <p:nvPr/>
        </p:nvSpPr>
        <p:spPr>
          <a:xfrm>
            <a:off x="5257617" y="4572000"/>
            <a:ext cx="1524183" cy="584776"/>
          </a:xfrm>
          <a:prstGeom prst="rect">
            <a:avLst/>
          </a:prstGeom>
          <a:noFill/>
        </p:spPr>
        <p:txBody>
          <a:bodyPr wrap="square" rtlCol="0">
            <a:spAutoFit/>
          </a:bodyPr>
          <a:lstStyle/>
          <a:p>
            <a:r>
              <a:rPr lang="en-US" sz="3200" b="1" dirty="0" smtClean="0">
                <a:solidFill>
                  <a:srgbClr val="FF0000"/>
                </a:solidFill>
              </a:rPr>
              <a:t>FALSE!</a:t>
            </a:r>
            <a:endParaRPr lang="en-US" sz="3200" b="1" dirty="0">
              <a:solidFill>
                <a:srgbClr val="FF0000"/>
              </a:solidFill>
            </a:endParaRPr>
          </a:p>
        </p:txBody>
      </p:sp>
      <p:sp>
        <p:nvSpPr>
          <p:cNvPr id="24" name="TextBox 23"/>
          <p:cNvSpPr txBox="1"/>
          <p:nvPr/>
        </p:nvSpPr>
        <p:spPr>
          <a:xfrm>
            <a:off x="457200" y="2667000"/>
            <a:ext cx="2667000" cy="584776"/>
          </a:xfrm>
          <a:prstGeom prst="rect">
            <a:avLst/>
          </a:prstGeom>
          <a:noFill/>
        </p:spPr>
        <p:txBody>
          <a:bodyPr wrap="square" rtlCol="0">
            <a:spAutoFit/>
          </a:bodyPr>
          <a:lstStyle/>
          <a:p>
            <a:r>
              <a:rPr lang="en-US" sz="3200" b="1" dirty="0" smtClean="0"/>
              <a:t>Examples</a:t>
            </a:r>
            <a:endParaRPr lang="en-US" sz="3200" b="1"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 calcmode="lin" valueType="num">
                                      <p:cBhvr>
                                        <p:cTn id="25" dur="500" fill="hold"/>
                                        <p:tgtEl>
                                          <p:spTgt spid="22"/>
                                        </p:tgtEl>
                                        <p:attrNameLst>
                                          <p:attrName>style.rotation</p:attrName>
                                        </p:attrNameLst>
                                      </p:cBhvr>
                                      <p:tavLst>
                                        <p:tav tm="0">
                                          <p:val>
                                            <p:fltVal val="360"/>
                                          </p:val>
                                        </p:tav>
                                        <p:tav tm="100000">
                                          <p:val>
                                            <p:fltVal val="0"/>
                                          </p:val>
                                        </p:tav>
                                      </p:tavLst>
                                    </p:anim>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anim calcmode="lin" valueType="num">
                                      <p:cBhvr>
                                        <p:cTn id="33" dur="500" fill="hold"/>
                                        <p:tgtEl>
                                          <p:spTgt spid="23"/>
                                        </p:tgtEl>
                                        <p:attrNameLst>
                                          <p:attrName>style.rotation</p:attrName>
                                        </p:attrNameLst>
                                      </p:cBhvr>
                                      <p:tavLst>
                                        <p:tav tm="0">
                                          <p:val>
                                            <p:fltVal val="360"/>
                                          </p:val>
                                        </p:tav>
                                        <p:tav tm="100000">
                                          <p:val>
                                            <p:fltVal val="0"/>
                                          </p:val>
                                        </p:tav>
                                      </p:tavLst>
                                    </p:anim>
                                    <p:animEffect transition="in" filter="fade">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1396D09-4F94-420F-A8E0-37A3735BC0EC}" type="slidenum">
              <a:rPr lang="en-US" smtClean="0">
                <a:solidFill>
                  <a:schemeClr val="bg1"/>
                </a:solidFill>
              </a:rPr>
              <a:pPr algn="ctr" eaLnBrk="1" hangingPunct="1"/>
              <a:t>12</a:t>
            </a:fld>
            <a:endParaRPr lang="en-US" smtClean="0">
              <a:solidFill>
                <a:schemeClr val="bg1"/>
              </a:solidFill>
            </a:endParaRPr>
          </a:p>
        </p:txBody>
      </p:sp>
      <p:sp>
        <p:nvSpPr>
          <p:cNvPr id="19" name="Agenda Link">
            <a:hlinkClick r:id="rId3"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27051"/>
            <a:ext cx="8686800" cy="556894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3559" name="Picture 7" descr="blu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descr="red.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9"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431800" y="1214497"/>
            <a:ext cx="8407400" cy="1077218"/>
          </a:xfrm>
          <a:prstGeom prst="rect">
            <a:avLst/>
          </a:prstGeom>
          <a:noFill/>
        </p:spPr>
        <p:txBody>
          <a:bodyPr wrap="square" rtlCol="0">
            <a:spAutoFit/>
          </a:bodyPr>
          <a:lstStyle/>
          <a:p>
            <a:r>
              <a:rPr lang="en-US" sz="3200" b="1" dirty="0" smtClean="0"/>
              <a:t>1</a:t>
            </a:r>
            <a:r>
              <a:rPr lang="en-US" sz="3200" b="1" baseline="30000" dirty="0" smtClean="0"/>
              <a:t>st</a:t>
            </a:r>
            <a:r>
              <a:rPr lang="en-US" sz="3200" b="1" dirty="0" smtClean="0"/>
              <a:t> : Determine which cards are true and false.  Be sure to support your reasoning.</a:t>
            </a:r>
          </a:p>
        </p:txBody>
      </p:sp>
      <p:sp>
        <p:nvSpPr>
          <p:cNvPr id="12" name="Page Title"/>
          <p:cNvSpPr txBox="1">
            <a:spLocks/>
          </p:cNvSpPr>
          <p:nvPr/>
        </p:nvSpPr>
        <p:spPr bwMode="auto">
          <a:xfrm>
            <a:off x="304800" y="-7620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Explore: Marvin the Magician’s Cards</a:t>
            </a:r>
          </a:p>
        </p:txBody>
      </p:sp>
      <p:sp>
        <p:nvSpPr>
          <p:cNvPr id="13" name="TextBox 12"/>
          <p:cNvSpPr txBox="1"/>
          <p:nvPr/>
        </p:nvSpPr>
        <p:spPr>
          <a:xfrm>
            <a:off x="431800" y="563563"/>
            <a:ext cx="3352800" cy="584776"/>
          </a:xfrm>
          <a:prstGeom prst="rect">
            <a:avLst/>
          </a:prstGeom>
          <a:noFill/>
        </p:spPr>
        <p:txBody>
          <a:bodyPr wrap="square" rtlCol="0">
            <a:spAutoFit/>
          </a:bodyPr>
          <a:lstStyle/>
          <a:p>
            <a:r>
              <a:rPr lang="en-US" sz="3200" b="1" dirty="0" smtClean="0"/>
              <a:t>In your groups:	</a:t>
            </a:r>
          </a:p>
        </p:txBody>
      </p:sp>
      <p:pic>
        <p:nvPicPr>
          <p:cNvPr id="14" name="Picture 1" descr="Warm-up.gif"/>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15200" y="4439397"/>
            <a:ext cx="1473200" cy="127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457200" y="2275582"/>
            <a:ext cx="7086600" cy="1077218"/>
          </a:xfrm>
          <a:prstGeom prst="rect">
            <a:avLst/>
          </a:prstGeom>
          <a:noFill/>
        </p:spPr>
        <p:txBody>
          <a:bodyPr wrap="square" rtlCol="0">
            <a:spAutoFit/>
          </a:bodyPr>
          <a:lstStyle/>
          <a:p>
            <a:r>
              <a:rPr lang="en-US" sz="3200" b="1" dirty="0" smtClean="0"/>
              <a:t>2</a:t>
            </a:r>
            <a:r>
              <a:rPr lang="en-US" sz="3200" b="1" baseline="30000" dirty="0" smtClean="0"/>
              <a:t>nd</a:t>
            </a:r>
            <a:r>
              <a:rPr lang="en-US" sz="3200" b="1" dirty="0" smtClean="0"/>
              <a:t>: For the </a:t>
            </a:r>
            <a:r>
              <a:rPr lang="en-US" sz="3200" b="1" u="sng" dirty="0" smtClean="0"/>
              <a:t>true </a:t>
            </a:r>
            <a:r>
              <a:rPr lang="en-US" sz="3200" b="1" dirty="0" smtClean="0"/>
              <a:t>cards </a:t>
            </a:r>
            <a:r>
              <a:rPr lang="en-US" sz="3200" b="1" u="sng" dirty="0" smtClean="0"/>
              <a:t>only</a:t>
            </a:r>
            <a:r>
              <a:rPr lang="en-US" sz="3200" b="1" dirty="0" smtClean="0"/>
              <a:t>, complete the worksheet provided.  </a:t>
            </a:r>
            <a:endParaRPr lang="en-US" sz="3200" b="1" dirty="0"/>
          </a:p>
        </p:txBody>
      </p:sp>
      <p:pic>
        <p:nvPicPr>
          <p:cNvPr id="17" name="Picture 16"/>
          <p:cNvPicPr>
            <a:picLocks noChangeAspect="1"/>
          </p:cNvPicPr>
          <p:nvPr/>
        </p:nvPicPr>
        <p:blipFill>
          <a:blip r:embed="rId8" cstate="print"/>
          <a:stretch>
            <a:fillRect/>
          </a:stretch>
        </p:blipFill>
        <p:spPr>
          <a:xfrm>
            <a:off x="685800" y="3417729"/>
            <a:ext cx="6477000" cy="2525871"/>
          </a:xfrm>
          <a:prstGeom prst="rect">
            <a:avLst/>
          </a:prstGeom>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13</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18"/>
          <p:cNvGrpSpPr/>
          <p:nvPr/>
        </p:nvGrpSpPr>
        <p:grpSpPr>
          <a:xfrm>
            <a:off x="2785469" y="1722437"/>
            <a:ext cx="1706562" cy="1782763"/>
            <a:chOff x="3017838" y="563563"/>
            <a:chExt cx="1973262" cy="1981200"/>
          </a:xfrm>
        </p:grpSpPr>
        <p:sp>
          <p:nvSpPr>
            <p:cNvPr id="17" name="Rounded Rectangle 16">
              <a:hlinkClick r:id="rId8" action="ppaction://hlinksldjump"/>
            </p:cNvPr>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a:hlinkClick r:id="rId8" action="ppaction://hlinksldjump"/>
            </p:cNvPr>
            <p:cNvGraphicFramePr>
              <a:graphicFrameLocks noChangeAspect="1"/>
            </p:cNvGraphicFramePr>
            <p:nvPr/>
          </p:nvGraphicFramePr>
          <p:xfrm>
            <a:off x="3017838" y="1385995"/>
            <a:ext cx="1973262" cy="290405"/>
          </p:xfrm>
          <a:graphic>
            <a:graphicData uri="http://schemas.openxmlformats.org/presentationml/2006/ole">
              <mc:AlternateContent xmlns:mc="http://schemas.openxmlformats.org/markup-compatibility/2006">
                <mc:Choice xmlns:v="urn:schemas-microsoft-com:vml" Requires="v">
                  <p:oleObj spid="_x0000_s156737" name="Equation" r:id="rId9" imgW="863600" imgH="127000" progId="Equation.3">
                    <p:embed/>
                  </p:oleObj>
                </mc:Choice>
                <mc:Fallback>
                  <p:oleObj name="Equation" r:id="rId9" imgW="863600" imgH="127000" progId="Equation.3">
                    <p:embed/>
                    <p:pic>
                      <p:nvPicPr>
                        <p:cNvPr id="0" name="Picture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17838" y="1385995"/>
                          <a:ext cx="1973262" cy="2904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 name="Group 23"/>
          <p:cNvGrpSpPr/>
          <p:nvPr/>
        </p:nvGrpSpPr>
        <p:grpSpPr>
          <a:xfrm>
            <a:off x="4740041" y="1722437"/>
            <a:ext cx="1669960" cy="1782763"/>
            <a:chOff x="3023970" y="3023176"/>
            <a:chExt cx="1669960" cy="1782763"/>
          </a:xfrm>
        </p:grpSpPr>
        <p:sp>
          <p:nvSpPr>
            <p:cNvPr id="22" name="Rounded Rectangle 21">
              <a:hlinkClick r:id="rId11" action="ppaction://hlinksldjump"/>
            </p:cNvPr>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a:hlinkClick r:id="rId11" action="ppaction://hlinksldjump"/>
            </p:cNvPr>
            <p:cNvGraphicFramePr>
              <a:graphicFrameLocks noChangeAspect="1"/>
            </p:cNvGraphicFramePr>
            <p:nvPr/>
          </p:nvGraphicFramePr>
          <p:xfrm>
            <a:off x="3097213" y="3763963"/>
            <a:ext cx="1504950" cy="260350"/>
          </p:xfrm>
          <a:graphic>
            <a:graphicData uri="http://schemas.openxmlformats.org/presentationml/2006/ole">
              <mc:AlternateContent xmlns:mc="http://schemas.openxmlformats.org/markup-compatibility/2006">
                <mc:Choice xmlns:v="urn:schemas-microsoft-com:vml" Requires="v">
                  <p:oleObj spid="_x0000_s156738" name="Equation" r:id="rId12" imgW="762000" imgH="127000" progId="Equation.3">
                    <p:embed/>
                  </p:oleObj>
                </mc:Choice>
                <mc:Fallback>
                  <p:oleObj name="Equation" r:id="rId12" imgW="762000" imgH="127000" progId="Equation.3">
                    <p:embed/>
                    <p:pic>
                      <p:nvPicPr>
                        <p:cNvPr id="0" name="Picture 3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97213" y="3763963"/>
                          <a:ext cx="1504950" cy="26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 name="Group 18"/>
          <p:cNvGrpSpPr/>
          <p:nvPr/>
        </p:nvGrpSpPr>
        <p:grpSpPr>
          <a:xfrm>
            <a:off x="6705600" y="1722437"/>
            <a:ext cx="1669960" cy="1782763"/>
            <a:chOff x="3048000" y="563563"/>
            <a:chExt cx="1930940" cy="1981200"/>
          </a:xfrm>
        </p:grpSpPr>
        <p:sp>
          <p:nvSpPr>
            <p:cNvPr id="25" name="Rounded Rectangle 24">
              <a:hlinkClick r:id="rId14" action="ppaction://hlinksldjump"/>
            </p:cNvPr>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6" name="Object 25">
              <a:hlinkClick r:id="rId14" action="ppaction://hlinksldjump"/>
            </p:cNvPr>
            <p:cNvGraphicFramePr>
              <a:graphicFrameLocks noChangeAspect="1"/>
            </p:cNvGraphicFramePr>
            <p:nvPr/>
          </p:nvGraphicFramePr>
          <p:xfrm>
            <a:off x="3314214" y="1374105"/>
            <a:ext cx="1465794" cy="408523"/>
          </p:xfrm>
          <a:graphic>
            <a:graphicData uri="http://schemas.openxmlformats.org/presentationml/2006/ole">
              <mc:AlternateContent xmlns:mc="http://schemas.openxmlformats.org/markup-compatibility/2006">
                <mc:Choice xmlns:v="urn:schemas-microsoft-com:vml" Requires="v">
                  <p:oleObj spid="_x0000_s156739" name="Equation" r:id="rId15" imgW="457200" imgH="127000" progId="Equation.3">
                    <p:embed/>
                  </p:oleObj>
                </mc:Choice>
                <mc:Fallback>
                  <p:oleObj name="Equation" r:id="rId15" imgW="457200" imgH="127000" progId="Equation.3">
                    <p:embed/>
                    <p:pic>
                      <p:nvPicPr>
                        <p:cNvPr id="0" name="Picture 3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14214" y="1374105"/>
                          <a:ext cx="1465794" cy="4085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7" name="Group 23"/>
          <p:cNvGrpSpPr/>
          <p:nvPr/>
        </p:nvGrpSpPr>
        <p:grpSpPr>
          <a:xfrm>
            <a:off x="1066800" y="3852069"/>
            <a:ext cx="1669960" cy="1782763"/>
            <a:chOff x="3023970" y="3023176"/>
            <a:chExt cx="1669960" cy="1782763"/>
          </a:xfrm>
        </p:grpSpPr>
        <p:sp>
          <p:nvSpPr>
            <p:cNvPr id="28" name="Rounded Rectangle 27">
              <a:hlinkClick r:id="rId17" action="ppaction://hlinksldjump"/>
            </p:cNvPr>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9" name="Object 28">
              <a:hlinkClick r:id="rId17" action="ppaction://hlinksldjump"/>
            </p:cNvPr>
            <p:cNvGraphicFramePr>
              <a:graphicFrameLocks noChangeAspect="1"/>
            </p:cNvGraphicFramePr>
            <p:nvPr/>
          </p:nvGraphicFramePr>
          <p:xfrm>
            <a:off x="3176370" y="3764539"/>
            <a:ext cx="1362978" cy="314386"/>
          </p:xfrm>
          <a:graphic>
            <a:graphicData uri="http://schemas.openxmlformats.org/presentationml/2006/ole">
              <mc:AlternateContent xmlns:mc="http://schemas.openxmlformats.org/markup-compatibility/2006">
                <mc:Choice xmlns:v="urn:schemas-microsoft-com:vml" Requires="v">
                  <p:oleObj spid="_x0000_s156740" name="Equation" r:id="rId18" imgW="571500" imgH="127000" progId="Equation.3">
                    <p:embed/>
                  </p:oleObj>
                </mc:Choice>
                <mc:Fallback>
                  <p:oleObj name="Equation" r:id="rId18" imgW="571500" imgH="127000" progId="Equation.3">
                    <p:embed/>
                    <p:pic>
                      <p:nvPicPr>
                        <p:cNvPr id="0" name="Picture 4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176370" y="3764539"/>
                          <a:ext cx="1362978" cy="3143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0" name="Group 18"/>
          <p:cNvGrpSpPr/>
          <p:nvPr/>
        </p:nvGrpSpPr>
        <p:grpSpPr>
          <a:xfrm>
            <a:off x="6711598" y="3852069"/>
            <a:ext cx="1670402" cy="1782763"/>
            <a:chOff x="3047489" y="563563"/>
            <a:chExt cx="1931451" cy="1981200"/>
          </a:xfrm>
        </p:grpSpPr>
        <p:sp>
          <p:nvSpPr>
            <p:cNvPr id="31" name="Rounded Rectangle 30">
              <a:hlinkClick r:id="rId20" action="ppaction://hlinksldjump"/>
            </p:cNvPr>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2" name="Object 31">
              <a:hlinkClick r:id="rId21" action="ppaction://hlinksldjump"/>
            </p:cNvPr>
            <p:cNvGraphicFramePr>
              <a:graphicFrameLocks noChangeAspect="1"/>
            </p:cNvGraphicFramePr>
            <p:nvPr/>
          </p:nvGraphicFramePr>
          <p:xfrm>
            <a:off x="3047489" y="1330992"/>
            <a:ext cx="1908736" cy="294622"/>
          </p:xfrm>
          <a:graphic>
            <a:graphicData uri="http://schemas.openxmlformats.org/presentationml/2006/ole">
              <mc:AlternateContent xmlns:mc="http://schemas.openxmlformats.org/markup-compatibility/2006">
                <mc:Choice xmlns:v="urn:schemas-microsoft-com:vml" Requires="v">
                  <p:oleObj spid="_x0000_s156741" name="Equation" r:id="rId22" imgW="990600" imgH="152400" progId="Equation.3">
                    <p:embed/>
                  </p:oleObj>
                </mc:Choice>
                <mc:Fallback>
                  <p:oleObj name="Equation" r:id="rId22" imgW="990600" imgH="152400" progId="Equation.3">
                    <p:embed/>
                    <p:pic>
                      <p:nvPicPr>
                        <p:cNvPr id="0" name="Picture 4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047489" y="1330992"/>
                          <a:ext cx="1908736" cy="2946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3" name="Group 23"/>
          <p:cNvGrpSpPr/>
          <p:nvPr/>
        </p:nvGrpSpPr>
        <p:grpSpPr>
          <a:xfrm>
            <a:off x="2931518" y="3852069"/>
            <a:ext cx="1669960" cy="1782763"/>
            <a:chOff x="3023970" y="3023176"/>
            <a:chExt cx="1669960" cy="1782763"/>
          </a:xfrm>
        </p:grpSpPr>
        <p:sp>
          <p:nvSpPr>
            <p:cNvPr id="34" name="Rounded Rectangle 33">
              <a:hlinkClick r:id="rId21" action="ppaction://hlinksldjump"/>
            </p:cNvPr>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5" name="Object 34">
              <a:hlinkClick r:id="rId24" action="ppaction://hlinksldjump"/>
            </p:cNvPr>
            <p:cNvGraphicFramePr>
              <a:graphicFrameLocks noChangeAspect="1"/>
            </p:cNvGraphicFramePr>
            <p:nvPr/>
          </p:nvGraphicFramePr>
          <p:xfrm>
            <a:off x="3138270" y="3521652"/>
            <a:ext cx="1446213" cy="774700"/>
          </p:xfrm>
          <a:graphic>
            <a:graphicData uri="http://schemas.openxmlformats.org/presentationml/2006/ole">
              <mc:AlternateContent xmlns:mc="http://schemas.openxmlformats.org/markup-compatibility/2006">
                <mc:Choice xmlns:v="urn:schemas-microsoft-com:vml" Requires="v">
                  <p:oleObj spid="_x0000_s156742" name="Equation" r:id="rId25" imgW="762000" imgH="393700" progId="Equation.3">
                    <p:embed/>
                  </p:oleObj>
                </mc:Choice>
                <mc:Fallback>
                  <p:oleObj name="Equation" r:id="rId25" imgW="762000" imgH="393700" progId="Equation.3">
                    <p:embed/>
                    <p:pic>
                      <p:nvPicPr>
                        <p:cNvPr id="0" name="Picture 42"/>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138270" y="3521652"/>
                          <a:ext cx="1446213"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6" name="Group 18"/>
          <p:cNvGrpSpPr/>
          <p:nvPr/>
        </p:nvGrpSpPr>
        <p:grpSpPr>
          <a:xfrm>
            <a:off x="4788261" y="3856037"/>
            <a:ext cx="1669960" cy="1782763"/>
            <a:chOff x="3048000" y="563563"/>
            <a:chExt cx="1930940" cy="1981200"/>
          </a:xfrm>
        </p:grpSpPr>
        <p:sp>
          <p:nvSpPr>
            <p:cNvPr id="37" name="Rounded Rectangle 36">
              <a:hlinkClick r:id="rId20" action="ppaction://hlinksldjump"/>
            </p:cNvPr>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8" name="Object 37">
              <a:hlinkClick r:id="rId20" action="ppaction://hlinksldjump"/>
            </p:cNvPr>
            <p:cNvGraphicFramePr>
              <a:graphicFrameLocks noChangeAspect="1"/>
            </p:cNvGraphicFramePr>
            <p:nvPr/>
          </p:nvGraphicFramePr>
          <p:xfrm>
            <a:off x="3170193" y="1373333"/>
            <a:ext cx="1752991" cy="409295"/>
          </p:xfrm>
          <a:graphic>
            <a:graphicData uri="http://schemas.openxmlformats.org/presentationml/2006/ole">
              <mc:AlternateContent xmlns:mc="http://schemas.openxmlformats.org/markup-compatibility/2006">
                <mc:Choice xmlns:v="urn:schemas-microsoft-com:vml" Requires="v">
                  <p:oleObj spid="_x0000_s156743" name="Equation" r:id="rId27" imgW="546100" imgH="127000" progId="Equation.3">
                    <p:embed/>
                  </p:oleObj>
                </mc:Choice>
                <mc:Fallback>
                  <p:oleObj name="Equation" r:id="rId27" imgW="546100" imgH="127000" progId="Equation.3">
                    <p:embed/>
                    <p:pic>
                      <p:nvPicPr>
                        <p:cNvPr id="0" name="Picture 43"/>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170193" y="1373333"/>
                          <a:ext cx="1752991" cy="4092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9" name="TextBox 38"/>
          <p:cNvSpPr txBox="1"/>
          <p:nvPr/>
        </p:nvSpPr>
        <p:spPr>
          <a:xfrm>
            <a:off x="321939" y="563563"/>
            <a:ext cx="3259461" cy="646331"/>
          </a:xfrm>
          <a:prstGeom prst="rect">
            <a:avLst/>
          </a:prstGeom>
          <a:noFill/>
        </p:spPr>
        <p:txBody>
          <a:bodyPr wrap="square" rtlCol="0">
            <a:spAutoFit/>
          </a:bodyPr>
          <a:lstStyle/>
          <a:p>
            <a:r>
              <a:rPr lang="en-US" sz="3600" b="1" dirty="0" smtClean="0"/>
              <a:t>Click on a card.</a:t>
            </a:r>
            <a:endParaRPr lang="en-US" sz="3600" b="1" dirty="0"/>
          </a:p>
        </p:txBody>
      </p:sp>
      <p:sp>
        <p:nvSpPr>
          <p:cNvPr id="40" name="TextBox 39">
            <a:hlinkClick r:id="rId29" action="ppaction://hlinksldjump"/>
          </p:cNvPr>
          <p:cNvSpPr txBox="1"/>
          <p:nvPr/>
        </p:nvSpPr>
        <p:spPr>
          <a:xfrm>
            <a:off x="6113139" y="563563"/>
            <a:ext cx="3030861" cy="369332"/>
          </a:xfrm>
          <a:prstGeom prst="rect">
            <a:avLst/>
          </a:prstGeom>
          <a:noFill/>
        </p:spPr>
        <p:txBody>
          <a:bodyPr wrap="square" rtlCol="0">
            <a:spAutoFit/>
          </a:bodyPr>
          <a:lstStyle/>
          <a:p>
            <a:r>
              <a:rPr lang="en-US" u="sng" dirty="0" smtClean="0">
                <a:ln>
                  <a:solidFill>
                    <a:schemeClr val="tx1"/>
                  </a:solidFill>
                </a:ln>
                <a:solidFill>
                  <a:srgbClr val="C0504D"/>
                </a:solidFill>
                <a:latin typeface="Cambria" pitchFamily="18" charset="0"/>
              </a:rPr>
              <a:t>Go to the Practice Activity</a:t>
            </a:r>
            <a:endParaRPr lang="en-US"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14</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458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838200" y="2895600"/>
            <a:ext cx="8077200" cy="1077218"/>
          </a:xfrm>
          <a:prstGeom prst="rect">
            <a:avLst/>
          </a:prstGeom>
          <a:noFill/>
        </p:spPr>
        <p:txBody>
          <a:bodyPr wrap="square" rtlCol="0">
            <a:spAutoFit/>
          </a:bodyPr>
          <a:lstStyle/>
          <a:p>
            <a:r>
              <a:rPr lang="en-US" sz="3200" b="1" dirty="0" smtClean="0">
                <a:solidFill>
                  <a:srgbClr val="A43F96"/>
                </a:solidFill>
              </a:rPr>
              <a:t>Changing the </a:t>
            </a:r>
            <a:r>
              <a:rPr lang="en-US" sz="3200" b="1" i="1" u="sng" dirty="0" smtClean="0">
                <a:solidFill>
                  <a:srgbClr val="A43F96"/>
                </a:solidFill>
              </a:rPr>
              <a:t>order </a:t>
            </a:r>
            <a:r>
              <a:rPr lang="en-US" sz="3200" b="1" dirty="0" smtClean="0">
                <a:solidFill>
                  <a:srgbClr val="A43F96"/>
                </a:solidFill>
              </a:rPr>
              <a:t>of the numbers does not change the SUM.</a:t>
            </a:r>
            <a:endParaRPr lang="en-US" sz="3200" b="1" dirty="0">
              <a:solidFill>
                <a:srgbClr val="A43F96"/>
              </a:solidFill>
            </a:endParaRPr>
          </a:p>
        </p:txBody>
      </p:sp>
      <p:sp>
        <p:nvSpPr>
          <p:cNvPr id="13" name="TextBox 12"/>
          <p:cNvSpPr txBox="1"/>
          <p:nvPr/>
        </p:nvSpPr>
        <p:spPr>
          <a:xfrm>
            <a:off x="1807297" y="4596824"/>
            <a:ext cx="6574703" cy="584776"/>
          </a:xfrm>
          <a:prstGeom prst="rect">
            <a:avLst/>
          </a:prstGeom>
          <a:noFill/>
        </p:spPr>
        <p:txBody>
          <a:bodyPr wrap="square" rtlCol="0">
            <a:spAutoFit/>
          </a:bodyPr>
          <a:lstStyle/>
          <a:p>
            <a:r>
              <a:rPr lang="en-US" sz="3200" b="1" i="1" u="sng" dirty="0" smtClean="0">
                <a:solidFill>
                  <a:srgbClr val="A43F96"/>
                </a:solidFill>
              </a:rPr>
              <a:t>Commutative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19" name="Group 18"/>
          <p:cNvGrpSpPr/>
          <p:nvPr/>
        </p:nvGrpSpPr>
        <p:grpSpPr>
          <a:xfrm>
            <a:off x="3814564" y="609600"/>
            <a:ext cx="1706562" cy="1782763"/>
            <a:chOff x="3017838" y="563563"/>
            <a:chExt cx="1973262"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017838" y="1385995"/>
            <a:ext cx="1973262" cy="290405"/>
          </p:xfrm>
          <a:graphic>
            <a:graphicData uri="http://schemas.openxmlformats.org/presentationml/2006/ole">
              <mc:AlternateContent xmlns:mc="http://schemas.openxmlformats.org/markup-compatibility/2006">
                <mc:Choice xmlns:v="urn:schemas-microsoft-com:vml" Requires="v">
                  <p:oleObj spid="_x0000_s93202" name="Equation" r:id="rId8" imgW="863600" imgH="127000" progId="Equation.3">
                    <p:embed/>
                  </p:oleObj>
                </mc:Choice>
                <mc:Fallback>
                  <p:oleObj name="Equation" r:id="rId8" imgW="863600" imgH="127000" progId="Equation.3">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7838" y="1385995"/>
                          <a:ext cx="1973262" cy="2904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0" name="TextBox 19">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23" name="Group 22"/>
          <p:cNvGrpSpPr/>
          <p:nvPr/>
        </p:nvGrpSpPr>
        <p:grpSpPr>
          <a:xfrm>
            <a:off x="6400800" y="990600"/>
            <a:ext cx="2667000" cy="990600"/>
            <a:chOff x="6400800" y="990600"/>
            <a:chExt cx="2667000" cy="990600"/>
          </a:xfrm>
        </p:grpSpPr>
        <p:graphicFrame>
          <p:nvGraphicFramePr>
            <p:cNvPr id="93189" name="Object 5"/>
            <p:cNvGraphicFramePr>
              <a:graphicFrameLocks noChangeAspect="1"/>
            </p:cNvGraphicFramePr>
            <p:nvPr/>
          </p:nvGraphicFramePr>
          <p:xfrm>
            <a:off x="6477000" y="1585983"/>
            <a:ext cx="2133600" cy="395217"/>
          </p:xfrm>
          <a:graphic>
            <a:graphicData uri="http://schemas.openxmlformats.org/presentationml/2006/ole">
              <mc:AlternateContent xmlns:mc="http://schemas.openxmlformats.org/markup-compatibility/2006">
                <mc:Choice xmlns:v="urn:schemas-microsoft-com:vml" Requires="v">
                  <p:oleObj spid="_x0000_s93203" name="Equation" r:id="rId11" imgW="762000" imgH="139700" progId="Equation.3">
                    <p:embed/>
                  </p:oleObj>
                </mc:Choice>
                <mc:Fallback>
                  <p:oleObj name="Equation" r:id="rId11" imgW="762000" imgH="139700" progId="Equation.3">
                    <p:embed/>
                    <p:pic>
                      <p:nvPicPr>
                        <p:cNvPr id="0" name="Picture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77000" y="1585983"/>
                          <a:ext cx="2133600" cy="3952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2"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15</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273897" y="4621648"/>
            <a:ext cx="7412903" cy="584776"/>
          </a:xfrm>
          <a:prstGeom prst="rect">
            <a:avLst/>
          </a:prstGeom>
          <a:noFill/>
        </p:spPr>
        <p:txBody>
          <a:bodyPr wrap="square" rtlCol="0">
            <a:spAutoFit/>
          </a:bodyPr>
          <a:lstStyle/>
          <a:p>
            <a:r>
              <a:rPr lang="en-US" sz="3200" b="1" i="1" u="sng" dirty="0" smtClean="0">
                <a:solidFill>
                  <a:srgbClr val="A43F96"/>
                </a:solidFill>
              </a:rPr>
              <a:t>Commutative Property of Multiplication</a:t>
            </a:r>
            <a:endParaRPr lang="en-US" sz="3200" b="1" i="1" u="sng" dirty="0">
              <a:solidFill>
                <a:srgbClr val="A43F96"/>
              </a:solidFill>
            </a:endParaRPr>
          </a:p>
        </p:txBody>
      </p:sp>
      <p:sp>
        <p:nvSpPr>
          <p:cNvPr id="14" name="TextBox 13"/>
          <p:cNvSpPr txBox="1"/>
          <p:nvPr/>
        </p:nvSpPr>
        <p:spPr>
          <a:xfrm>
            <a:off x="812800" y="3159572"/>
            <a:ext cx="8102600" cy="1077218"/>
          </a:xfrm>
          <a:prstGeom prst="rect">
            <a:avLst/>
          </a:prstGeom>
          <a:noFill/>
        </p:spPr>
        <p:txBody>
          <a:bodyPr wrap="square" rtlCol="0">
            <a:spAutoFit/>
          </a:bodyPr>
          <a:lstStyle/>
          <a:p>
            <a:r>
              <a:rPr lang="en-US" sz="3200" b="1" dirty="0" smtClean="0">
                <a:solidFill>
                  <a:srgbClr val="A43F96"/>
                </a:solidFill>
              </a:rPr>
              <a:t>Changing the </a:t>
            </a:r>
            <a:r>
              <a:rPr lang="en-US" sz="3200" b="1" i="1" u="sng" dirty="0" smtClean="0">
                <a:solidFill>
                  <a:srgbClr val="A43F96"/>
                </a:solidFill>
              </a:rPr>
              <a:t>order </a:t>
            </a:r>
            <a:r>
              <a:rPr lang="en-US" sz="3200" b="1" dirty="0" smtClean="0">
                <a:solidFill>
                  <a:srgbClr val="A43F96"/>
                </a:solidFill>
              </a:rPr>
              <a:t>of the numbers does not </a:t>
            </a:r>
          </a:p>
          <a:p>
            <a:r>
              <a:rPr lang="en-US" sz="3200" b="1" dirty="0" smtClean="0">
                <a:solidFill>
                  <a:srgbClr val="A43F96"/>
                </a:solidFill>
              </a:rPr>
              <a:t>change the PRODUCT.</a:t>
            </a:r>
            <a:endParaRPr lang="en-US" sz="3200" b="1" dirty="0">
              <a:solidFill>
                <a:srgbClr val="A43F96"/>
              </a:solidFill>
            </a:endParaRPr>
          </a:p>
        </p:txBody>
      </p:sp>
      <p:sp>
        <p:nvSpPr>
          <p:cNvPr id="20" name="TextBox 19"/>
          <p:cNvSpPr txBox="1"/>
          <p:nvPr/>
        </p:nvSpPr>
        <p:spPr>
          <a:xfrm>
            <a:off x="457200" y="8382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4" name="Group 23"/>
          <p:cNvGrpSpPr/>
          <p:nvPr/>
        </p:nvGrpSpPr>
        <p:grpSpPr>
          <a:xfrm>
            <a:off x="3806780" y="8382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097213" y="3763963"/>
            <a:ext cx="1504950" cy="260350"/>
          </p:xfrm>
          <a:graphic>
            <a:graphicData uri="http://schemas.openxmlformats.org/presentationml/2006/ole">
              <mc:AlternateContent xmlns:mc="http://schemas.openxmlformats.org/markup-compatibility/2006">
                <mc:Choice xmlns:v="urn:schemas-microsoft-com:vml" Requires="v">
                  <p:oleObj spid="_x0000_s171027" name="Equation" r:id="rId8" imgW="762000" imgH="127000" progId="Equation.3">
                    <p:embed/>
                  </p:oleObj>
                </mc:Choice>
                <mc:Fallback>
                  <p:oleObj name="Equation" r:id="rId8" imgW="762000" imgH="127000" progId="Equation.3">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97213" y="3763963"/>
                          <a:ext cx="1504950" cy="26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17" name="Group 16"/>
          <p:cNvGrpSpPr/>
          <p:nvPr/>
        </p:nvGrpSpPr>
        <p:grpSpPr>
          <a:xfrm>
            <a:off x="6400800" y="990600"/>
            <a:ext cx="2667000" cy="990600"/>
            <a:chOff x="6400800" y="990600"/>
            <a:chExt cx="2667000" cy="990600"/>
          </a:xfrm>
        </p:grpSpPr>
        <p:graphicFrame>
          <p:nvGraphicFramePr>
            <p:cNvPr id="18" name="Object 5"/>
            <p:cNvGraphicFramePr>
              <a:graphicFrameLocks noChangeAspect="1"/>
            </p:cNvGraphicFramePr>
            <p:nvPr/>
          </p:nvGraphicFramePr>
          <p:xfrm>
            <a:off x="6637338" y="1585913"/>
            <a:ext cx="1812925" cy="395287"/>
          </p:xfrm>
          <a:graphic>
            <a:graphicData uri="http://schemas.openxmlformats.org/presentationml/2006/ole">
              <mc:AlternateContent xmlns:mc="http://schemas.openxmlformats.org/markup-compatibility/2006">
                <mc:Choice xmlns:v="urn:schemas-microsoft-com:vml" Requires="v">
                  <p:oleObj spid="_x0000_s171028" name="Equation" r:id="rId11" imgW="647700" imgH="139700" progId="Equation.3">
                    <p:embed/>
                  </p:oleObj>
                </mc:Choice>
                <mc:Fallback>
                  <p:oleObj name="Equation" r:id="rId11" imgW="647700" imgH="139700" progId="Equation.3">
                    <p:embed/>
                    <p:pic>
                      <p:nvPicPr>
                        <p:cNvPr id="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37338" y="1585913"/>
                          <a:ext cx="1812925" cy="39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1"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16</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685801" y="3276600"/>
            <a:ext cx="8458199" cy="584776"/>
          </a:xfrm>
          <a:prstGeom prst="rect">
            <a:avLst/>
          </a:prstGeom>
          <a:noFill/>
        </p:spPr>
        <p:txBody>
          <a:bodyPr wrap="square" rtlCol="0">
            <a:spAutoFit/>
          </a:bodyPr>
          <a:lstStyle/>
          <a:p>
            <a:r>
              <a:rPr lang="en-US" sz="3200" b="1" dirty="0" smtClean="0">
                <a:solidFill>
                  <a:srgbClr val="A43F96"/>
                </a:solidFill>
              </a:rPr>
              <a:t>Multiplying a number by 1 leaves it unchanged.</a:t>
            </a:r>
            <a:endParaRPr lang="en-US" sz="3200" b="1" dirty="0">
              <a:solidFill>
                <a:srgbClr val="A43F96"/>
              </a:solidFill>
            </a:endParaRPr>
          </a:p>
        </p:txBody>
      </p:sp>
      <p:sp>
        <p:nvSpPr>
          <p:cNvPr id="13" name="TextBox 12"/>
          <p:cNvSpPr txBox="1"/>
          <p:nvPr/>
        </p:nvSpPr>
        <p:spPr>
          <a:xfrm>
            <a:off x="1426298" y="4648200"/>
            <a:ext cx="6596206" cy="584776"/>
          </a:xfrm>
          <a:prstGeom prst="rect">
            <a:avLst/>
          </a:prstGeom>
          <a:noFill/>
        </p:spPr>
        <p:txBody>
          <a:bodyPr wrap="square" rtlCol="0">
            <a:spAutoFit/>
          </a:bodyPr>
          <a:lstStyle/>
          <a:p>
            <a:r>
              <a:rPr lang="en-US" sz="3200" b="1" i="1" u="sng" dirty="0" smtClean="0">
                <a:solidFill>
                  <a:srgbClr val="A43F96"/>
                </a:solidFill>
              </a:rPr>
              <a:t>Identity Property of Multiplication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892640" y="785018"/>
            <a:ext cx="1669960" cy="1782763"/>
            <a:chOff x="3048000" y="563563"/>
            <a:chExt cx="1930940"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314214" y="1374105"/>
            <a:ext cx="1465794" cy="408523"/>
          </p:xfrm>
          <a:graphic>
            <a:graphicData uri="http://schemas.openxmlformats.org/presentationml/2006/ole">
              <mc:AlternateContent xmlns:mc="http://schemas.openxmlformats.org/markup-compatibility/2006">
                <mc:Choice xmlns:v="urn:schemas-microsoft-com:vml" Requires="v">
                  <p:oleObj spid="_x0000_s117778" name="Equation" r:id="rId8" imgW="457200" imgH="127000" progId="Equation.3">
                    <p:embed/>
                  </p:oleObj>
                </mc:Choice>
                <mc:Fallback>
                  <p:oleObj name="Equation" r:id="rId8" imgW="457200" imgH="127000" progId="Equation.3">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14214" y="1374105"/>
                          <a:ext cx="1465794" cy="4085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19" name="Group 18"/>
          <p:cNvGrpSpPr/>
          <p:nvPr/>
        </p:nvGrpSpPr>
        <p:grpSpPr>
          <a:xfrm>
            <a:off x="6400800" y="990600"/>
            <a:ext cx="2667000" cy="973138"/>
            <a:chOff x="6400800" y="990600"/>
            <a:chExt cx="2667000" cy="973138"/>
          </a:xfrm>
        </p:grpSpPr>
        <p:graphicFrame>
          <p:nvGraphicFramePr>
            <p:cNvPr id="20" name="Object 5"/>
            <p:cNvGraphicFramePr>
              <a:graphicFrameLocks noChangeAspect="1"/>
            </p:cNvGraphicFramePr>
            <p:nvPr/>
          </p:nvGraphicFramePr>
          <p:xfrm>
            <a:off x="6884988" y="1603375"/>
            <a:ext cx="1316037" cy="360363"/>
          </p:xfrm>
          <a:graphic>
            <a:graphicData uri="http://schemas.openxmlformats.org/presentationml/2006/ole">
              <mc:AlternateContent xmlns:mc="http://schemas.openxmlformats.org/markup-compatibility/2006">
                <mc:Choice xmlns:v="urn:schemas-microsoft-com:vml" Requires="v">
                  <p:oleObj spid="_x0000_s117779" name="Equation" r:id="rId11" imgW="469900" imgH="127000" progId="Equation.3">
                    <p:embed/>
                  </p:oleObj>
                </mc:Choice>
                <mc:Fallback>
                  <p:oleObj name="Equation" r:id="rId11" imgW="469900" imgH="127000" progId="Equation.3">
                    <p:embed/>
                    <p:pic>
                      <p:nvPicPr>
                        <p:cNvPr id="0" name="Picture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84988" y="1603375"/>
                          <a:ext cx="1316037"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2"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17</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883497" y="4495800"/>
            <a:ext cx="5660303" cy="584776"/>
          </a:xfrm>
          <a:prstGeom prst="rect">
            <a:avLst/>
          </a:prstGeom>
          <a:noFill/>
        </p:spPr>
        <p:txBody>
          <a:bodyPr wrap="square" rtlCol="0">
            <a:spAutoFit/>
          </a:bodyPr>
          <a:lstStyle/>
          <a:p>
            <a:r>
              <a:rPr lang="en-US" sz="3200" b="1" i="1" u="sng" dirty="0" smtClean="0">
                <a:solidFill>
                  <a:srgbClr val="A43F96"/>
                </a:solidFill>
              </a:rPr>
              <a:t>Identity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4" name="Group 23"/>
          <p:cNvGrpSpPr/>
          <p:nvPr/>
        </p:nvGrpSpPr>
        <p:grpSpPr>
          <a:xfrm>
            <a:off x="3806780" y="6096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176370" y="3764539"/>
            <a:ext cx="1362978" cy="314386"/>
          </p:xfrm>
          <a:graphic>
            <a:graphicData uri="http://schemas.openxmlformats.org/presentationml/2006/ole">
              <mc:AlternateContent xmlns:mc="http://schemas.openxmlformats.org/markup-compatibility/2006">
                <mc:Choice xmlns:v="urn:schemas-microsoft-com:vml" Requires="v">
                  <p:oleObj spid="_x0000_s177171" name="Equation" r:id="rId8" imgW="571500" imgH="127000" progId="Equation.3">
                    <p:embed/>
                  </p:oleObj>
                </mc:Choice>
                <mc:Fallback>
                  <p:oleObj name="Equation" r:id="rId8" imgW="571500" imgH="127000" progId="Equation.3">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6370" y="3764539"/>
                          <a:ext cx="1362978" cy="3143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4" name="TextBox 23"/>
          <p:cNvSpPr txBox="1"/>
          <p:nvPr/>
        </p:nvSpPr>
        <p:spPr>
          <a:xfrm>
            <a:off x="918297" y="3149024"/>
            <a:ext cx="7793903" cy="584776"/>
          </a:xfrm>
          <a:prstGeom prst="rect">
            <a:avLst/>
          </a:prstGeom>
          <a:noFill/>
        </p:spPr>
        <p:txBody>
          <a:bodyPr wrap="square" rtlCol="0">
            <a:spAutoFit/>
          </a:bodyPr>
          <a:lstStyle/>
          <a:p>
            <a:r>
              <a:rPr lang="en-US" sz="3200" b="1" dirty="0" smtClean="0">
                <a:solidFill>
                  <a:srgbClr val="A43F96"/>
                </a:solidFill>
              </a:rPr>
              <a:t>Adding a number by 0 leaves it unchanged.</a:t>
            </a:r>
            <a:endParaRPr lang="en-US" sz="3200" b="1" dirty="0">
              <a:solidFill>
                <a:srgbClr val="A43F96"/>
              </a:solidFill>
            </a:endParaRPr>
          </a:p>
        </p:txBody>
      </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17" name="Group 16"/>
          <p:cNvGrpSpPr/>
          <p:nvPr/>
        </p:nvGrpSpPr>
        <p:grpSpPr>
          <a:xfrm>
            <a:off x="6400800" y="990600"/>
            <a:ext cx="2667000" cy="973138"/>
            <a:chOff x="6400800" y="990600"/>
            <a:chExt cx="2667000" cy="973138"/>
          </a:xfrm>
        </p:grpSpPr>
        <p:graphicFrame>
          <p:nvGraphicFramePr>
            <p:cNvPr id="18" name="Object 5"/>
            <p:cNvGraphicFramePr>
              <a:graphicFrameLocks noChangeAspect="1"/>
            </p:cNvGraphicFramePr>
            <p:nvPr/>
          </p:nvGraphicFramePr>
          <p:xfrm>
            <a:off x="6761163" y="1603375"/>
            <a:ext cx="1565275" cy="360363"/>
          </p:xfrm>
          <a:graphic>
            <a:graphicData uri="http://schemas.openxmlformats.org/presentationml/2006/ole">
              <mc:AlternateContent xmlns:mc="http://schemas.openxmlformats.org/markup-compatibility/2006">
                <mc:Choice xmlns:v="urn:schemas-microsoft-com:vml" Requires="v">
                  <p:oleObj spid="_x0000_s177172" name="Equation" r:id="rId11" imgW="558800" imgH="127000" progId="Equation.3">
                    <p:embed/>
                  </p:oleObj>
                </mc:Choice>
                <mc:Fallback>
                  <p:oleObj name="Equation" r:id="rId11" imgW="558800" imgH="127000" progId="Equation.3">
                    <p:embed/>
                    <p:pic>
                      <p:nvPicPr>
                        <p:cNvPr id="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61163" y="1603375"/>
                          <a:ext cx="1565275"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0"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18</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381000" y="3124200"/>
            <a:ext cx="8686800" cy="1569660"/>
          </a:xfrm>
          <a:prstGeom prst="rect">
            <a:avLst/>
          </a:prstGeom>
          <a:noFill/>
        </p:spPr>
        <p:txBody>
          <a:bodyPr wrap="square" rtlCol="0">
            <a:spAutoFit/>
          </a:bodyPr>
          <a:lstStyle/>
          <a:p>
            <a:r>
              <a:rPr lang="en-US" sz="3200" b="1" dirty="0" smtClean="0">
                <a:solidFill>
                  <a:srgbClr val="A43F96"/>
                </a:solidFill>
              </a:rPr>
              <a:t>When MULTIPLYING more than 2 numbers, the way we group them does not change the PRODUCT.</a:t>
            </a:r>
            <a:endParaRPr lang="en-US" sz="3200" b="1" dirty="0">
              <a:solidFill>
                <a:srgbClr val="A43F96"/>
              </a:solidFill>
            </a:endParaRPr>
          </a:p>
        </p:txBody>
      </p:sp>
      <p:sp>
        <p:nvSpPr>
          <p:cNvPr id="13" name="TextBox 12"/>
          <p:cNvSpPr txBox="1"/>
          <p:nvPr/>
        </p:nvSpPr>
        <p:spPr>
          <a:xfrm>
            <a:off x="1197697" y="4724400"/>
            <a:ext cx="7412903" cy="584776"/>
          </a:xfrm>
          <a:prstGeom prst="rect">
            <a:avLst/>
          </a:prstGeom>
          <a:noFill/>
        </p:spPr>
        <p:txBody>
          <a:bodyPr wrap="square" rtlCol="0">
            <a:spAutoFit/>
          </a:bodyPr>
          <a:lstStyle/>
          <a:p>
            <a:r>
              <a:rPr lang="en-US" sz="3200" b="1" i="1" u="sng" dirty="0" smtClean="0">
                <a:solidFill>
                  <a:srgbClr val="A43F96"/>
                </a:solidFill>
              </a:rPr>
              <a:t>Associative Property of Multiplication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739798" y="808037"/>
            <a:ext cx="1670402" cy="1782763"/>
            <a:chOff x="3047489" y="563563"/>
            <a:chExt cx="1931451"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047489" y="1330992"/>
            <a:ext cx="1908736" cy="294622"/>
          </p:xfrm>
          <a:graphic>
            <a:graphicData uri="http://schemas.openxmlformats.org/presentationml/2006/ole">
              <mc:AlternateContent xmlns:mc="http://schemas.openxmlformats.org/markup-compatibility/2006">
                <mc:Choice xmlns:v="urn:schemas-microsoft-com:vml" Requires="v">
                  <p:oleObj spid="_x0000_s123922" name="Equation" r:id="rId8" imgW="990600" imgH="152400" progId="Equation.3">
                    <p:embed/>
                  </p:oleObj>
                </mc:Choice>
                <mc:Fallback>
                  <p:oleObj name="Equation" r:id="rId8" imgW="990600" imgH="152400" progId="Equation.3">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7489" y="1330992"/>
                          <a:ext cx="1908736" cy="2946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22" name="Group 21"/>
          <p:cNvGrpSpPr/>
          <p:nvPr/>
        </p:nvGrpSpPr>
        <p:grpSpPr>
          <a:xfrm>
            <a:off x="6353175" y="990600"/>
            <a:ext cx="2714625" cy="1219200"/>
            <a:chOff x="6353175" y="990600"/>
            <a:chExt cx="2714625" cy="1219200"/>
          </a:xfrm>
        </p:grpSpPr>
        <p:graphicFrame>
          <p:nvGraphicFramePr>
            <p:cNvPr id="20" name="Object 5"/>
            <p:cNvGraphicFramePr>
              <a:graphicFrameLocks noChangeAspect="1"/>
            </p:cNvGraphicFramePr>
            <p:nvPr/>
          </p:nvGraphicFramePr>
          <p:xfrm>
            <a:off x="6353175" y="1743075"/>
            <a:ext cx="2382838" cy="466725"/>
          </p:xfrm>
          <a:graphic>
            <a:graphicData uri="http://schemas.openxmlformats.org/presentationml/2006/ole">
              <mc:AlternateContent xmlns:mc="http://schemas.openxmlformats.org/markup-compatibility/2006">
                <mc:Choice xmlns:v="urn:schemas-microsoft-com:vml" Requires="v">
                  <p:oleObj spid="_x0000_s123923" name="Equation" r:id="rId11" imgW="850900" imgH="165100" progId="Equation.3">
                    <p:embed/>
                  </p:oleObj>
                </mc:Choice>
                <mc:Fallback>
                  <p:oleObj name="Equation" r:id="rId11" imgW="850900" imgH="165100" progId="Equation.3">
                    <p:embed/>
                    <p:pic>
                      <p:nvPicPr>
                        <p:cNvPr id="0" name="Picture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53175" y="1743075"/>
                          <a:ext cx="2382838"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3"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19</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731097" y="4724400"/>
            <a:ext cx="6193703" cy="584776"/>
          </a:xfrm>
          <a:prstGeom prst="rect">
            <a:avLst/>
          </a:prstGeom>
          <a:noFill/>
        </p:spPr>
        <p:txBody>
          <a:bodyPr wrap="square" rtlCol="0">
            <a:spAutoFit/>
          </a:bodyPr>
          <a:lstStyle/>
          <a:p>
            <a:r>
              <a:rPr lang="en-US" sz="3200" b="1" i="1" u="sng" dirty="0" smtClean="0">
                <a:solidFill>
                  <a:srgbClr val="A43F96"/>
                </a:solidFill>
              </a:rPr>
              <a:t>Associative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4" name="Group 23"/>
          <p:cNvGrpSpPr/>
          <p:nvPr/>
        </p:nvGrpSpPr>
        <p:grpSpPr>
          <a:xfrm>
            <a:off x="3200400" y="7620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138270" y="3521652"/>
            <a:ext cx="1446213" cy="774700"/>
          </p:xfrm>
          <a:graphic>
            <a:graphicData uri="http://schemas.openxmlformats.org/presentationml/2006/ole">
              <mc:AlternateContent xmlns:mc="http://schemas.openxmlformats.org/markup-compatibility/2006">
                <mc:Choice xmlns:v="urn:schemas-microsoft-com:vml" Requires="v">
                  <p:oleObj spid="_x0000_s179219" name="Equation" r:id="rId8" imgW="762000" imgH="393700" progId="Equation.3">
                    <p:embed/>
                  </p:oleObj>
                </mc:Choice>
                <mc:Fallback>
                  <p:oleObj name="Equation" r:id="rId8" imgW="762000" imgH="393700" progId="Equation.3">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38270" y="3521652"/>
                          <a:ext cx="1446213"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5" name="TextBox 24"/>
          <p:cNvSpPr txBox="1"/>
          <p:nvPr/>
        </p:nvSpPr>
        <p:spPr>
          <a:xfrm>
            <a:off x="304800" y="2895600"/>
            <a:ext cx="8686800" cy="1077218"/>
          </a:xfrm>
          <a:prstGeom prst="rect">
            <a:avLst/>
          </a:prstGeom>
          <a:noFill/>
        </p:spPr>
        <p:txBody>
          <a:bodyPr wrap="square" rtlCol="0">
            <a:spAutoFit/>
          </a:bodyPr>
          <a:lstStyle/>
          <a:p>
            <a:r>
              <a:rPr lang="en-US" sz="3200" b="1" dirty="0" smtClean="0">
                <a:solidFill>
                  <a:srgbClr val="A43F96"/>
                </a:solidFill>
              </a:rPr>
              <a:t>When ADDING more than 2 numbers, the way we group them does not change the SUM.</a:t>
            </a:r>
            <a:endParaRPr lang="en-US" sz="3200" b="1" dirty="0">
              <a:solidFill>
                <a:srgbClr val="A43F96"/>
              </a:solidFill>
            </a:endParaRPr>
          </a:p>
        </p:txBody>
      </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17" name="Group 16"/>
          <p:cNvGrpSpPr/>
          <p:nvPr/>
        </p:nvGrpSpPr>
        <p:grpSpPr>
          <a:xfrm>
            <a:off x="5029200" y="990600"/>
            <a:ext cx="3876675" cy="1219200"/>
            <a:chOff x="5607050" y="990600"/>
            <a:chExt cx="3876675" cy="1219200"/>
          </a:xfrm>
        </p:grpSpPr>
        <p:graphicFrame>
          <p:nvGraphicFramePr>
            <p:cNvPr id="18" name="Object 5"/>
            <p:cNvGraphicFramePr>
              <a:graphicFrameLocks noChangeAspect="1"/>
            </p:cNvGraphicFramePr>
            <p:nvPr/>
          </p:nvGraphicFramePr>
          <p:xfrm>
            <a:off x="5607050" y="1743075"/>
            <a:ext cx="3876675" cy="466725"/>
          </p:xfrm>
          <a:graphic>
            <a:graphicData uri="http://schemas.openxmlformats.org/presentationml/2006/ole">
              <mc:AlternateContent xmlns:mc="http://schemas.openxmlformats.org/markup-compatibility/2006">
                <mc:Choice xmlns:v="urn:schemas-microsoft-com:vml" Requires="v">
                  <p:oleObj spid="_x0000_s179220" name="Equation" r:id="rId11" imgW="1384300" imgH="165100" progId="Equation.3">
                    <p:embed/>
                  </p:oleObj>
                </mc:Choice>
                <mc:Fallback>
                  <p:oleObj name="Equation" r:id="rId11" imgW="1384300" imgH="165100" progId="Equation.3">
                    <p:embed/>
                    <p:pic>
                      <p:nvPicPr>
                        <p:cNvPr id="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07050" y="1743075"/>
                          <a:ext cx="387667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0"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40C328F-FED4-4723-8C02-6CFAEFAEF1DF}" type="slidenum">
              <a:rPr lang="en-US" smtClean="0">
                <a:solidFill>
                  <a:schemeClr val="bg1"/>
                </a:solidFill>
              </a:rPr>
              <a:pPr eaLnBrk="1" hangingPunct="1"/>
              <a:t>2</a:t>
            </a:fld>
            <a:endParaRPr lang="en-US" smtClean="0">
              <a:solidFill>
                <a:schemeClr val="bg1"/>
              </a:solidFill>
            </a:endParaRPr>
          </a:p>
        </p:txBody>
      </p:sp>
      <p:sp>
        <p:nvSpPr>
          <p:cNvPr id="4" name="TextBox 3"/>
          <p:cNvSpPr txBox="1"/>
          <p:nvPr/>
        </p:nvSpPr>
        <p:spPr>
          <a:xfrm>
            <a:off x="3200400" y="2590800"/>
            <a:ext cx="5562600" cy="954088"/>
          </a:xfrm>
          <a:prstGeom prst="rect">
            <a:avLst/>
          </a:prstGeom>
          <a:noFill/>
        </p:spPr>
        <p:txBody>
          <a:bodyPr>
            <a:spAutoFit/>
          </a:bodyPr>
          <a:lstStyle/>
          <a:p>
            <a:pPr>
              <a:defRPr/>
            </a:pPr>
            <a:r>
              <a:rPr lang="en-US" sz="2800" dirty="0">
                <a:solidFill>
                  <a:schemeClr val="bg1">
                    <a:lumMod val="85000"/>
                  </a:schemeClr>
                </a:solidFill>
                <a:latin typeface="Calibri" pitchFamily="34" charset="0"/>
                <a:ea typeface="+mn-ea"/>
                <a:cs typeface="Arial" charset="0"/>
              </a:rPr>
              <a:t>This project is funded by the American Federation of Teachers.</a:t>
            </a:r>
          </a:p>
        </p:txBody>
      </p:sp>
      <p:pic>
        <p:nvPicPr>
          <p:cNvPr id="8" name="Picture 10" descr="http://www.ilr.cornell.edu/creditInternships/internships/images/AFT_logo_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2057400"/>
            <a:ext cx="1905000" cy="179959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7" name="Group 4"/>
          <p:cNvGrpSpPr>
            <a:grpSpLocks/>
          </p:cNvGrpSpPr>
          <p:nvPr/>
        </p:nvGrpSpPr>
        <p:grpSpPr bwMode="auto">
          <a:xfrm>
            <a:off x="609600" y="6413500"/>
            <a:ext cx="7402513" cy="387350"/>
            <a:chOff x="609600" y="6414018"/>
            <a:chExt cx="7401771" cy="386725"/>
          </a:xfrm>
        </p:grpSpPr>
        <p:pic>
          <p:nvPicPr>
            <p:cNvPr id="13318" name="Picture 5" descr="blu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6" descr="red.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8" descr="black.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20</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1339940" y="3225224"/>
            <a:ext cx="7372260" cy="584776"/>
          </a:xfrm>
          <a:prstGeom prst="rect">
            <a:avLst/>
          </a:prstGeom>
          <a:noFill/>
        </p:spPr>
        <p:txBody>
          <a:bodyPr wrap="square" rtlCol="0">
            <a:spAutoFit/>
          </a:bodyPr>
          <a:lstStyle/>
          <a:p>
            <a:r>
              <a:rPr lang="en-US" sz="3200" b="1" dirty="0" smtClean="0">
                <a:solidFill>
                  <a:srgbClr val="A43F96"/>
                </a:solidFill>
              </a:rPr>
              <a:t>Multiplying a number by 0 is always 0.</a:t>
            </a:r>
            <a:endParaRPr lang="en-US" sz="3200" b="1" dirty="0">
              <a:solidFill>
                <a:srgbClr val="A43F96"/>
              </a:solidFill>
            </a:endParaRPr>
          </a:p>
        </p:txBody>
      </p:sp>
      <p:sp>
        <p:nvSpPr>
          <p:cNvPr id="13" name="TextBox 12"/>
          <p:cNvSpPr txBox="1"/>
          <p:nvPr/>
        </p:nvSpPr>
        <p:spPr>
          <a:xfrm>
            <a:off x="1883497" y="4495800"/>
            <a:ext cx="6193703" cy="584776"/>
          </a:xfrm>
          <a:prstGeom prst="rect">
            <a:avLst/>
          </a:prstGeom>
          <a:noFill/>
        </p:spPr>
        <p:txBody>
          <a:bodyPr wrap="square" rtlCol="0">
            <a:spAutoFit/>
          </a:bodyPr>
          <a:lstStyle/>
          <a:p>
            <a:r>
              <a:rPr lang="en-US" sz="3200" b="1" i="1" u="sng" dirty="0" smtClean="0">
                <a:solidFill>
                  <a:srgbClr val="A43F96"/>
                </a:solidFill>
              </a:rPr>
              <a:t>Zero Property of Multiplication</a:t>
            </a:r>
            <a:endParaRPr lang="en-US" sz="3200" b="1" i="1" u="sng" dirty="0">
              <a:solidFill>
                <a:srgbClr val="A43F96"/>
              </a:solidFill>
            </a:endParaRPr>
          </a:p>
        </p:txBody>
      </p:sp>
      <p:sp>
        <p:nvSpPr>
          <p:cNvPr id="15" name="TextBox 14"/>
          <p:cNvSpPr txBox="1"/>
          <p:nvPr/>
        </p:nvSpPr>
        <p:spPr>
          <a:xfrm>
            <a:off x="457200" y="7620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740240" y="808037"/>
            <a:ext cx="1669960" cy="1782763"/>
            <a:chOff x="3048000" y="563563"/>
            <a:chExt cx="1930940"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170193" y="1373333"/>
            <a:ext cx="1752991" cy="409295"/>
          </p:xfrm>
          <a:graphic>
            <a:graphicData uri="http://schemas.openxmlformats.org/presentationml/2006/ole">
              <mc:AlternateContent xmlns:mc="http://schemas.openxmlformats.org/markup-compatibility/2006">
                <mc:Choice xmlns:v="urn:schemas-microsoft-com:vml" Requires="v">
                  <p:oleObj spid="_x0000_s121875" name="Equation" r:id="rId8" imgW="546100" imgH="127000" progId="Equation.3">
                    <p:embed/>
                  </p:oleObj>
                </mc:Choice>
                <mc:Fallback>
                  <p:oleObj name="Equation" r:id="rId8" imgW="546100" imgH="127000" progId="Equation.3">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0193" y="1373333"/>
                          <a:ext cx="1752991" cy="4092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25" name="Group 24"/>
          <p:cNvGrpSpPr/>
          <p:nvPr/>
        </p:nvGrpSpPr>
        <p:grpSpPr>
          <a:xfrm>
            <a:off x="6400800" y="990600"/>
            <a:ext cx="2667000" cy="1066800"/>
            <a:chOff x="6400800" y="990600"/>
            <a:chExt cx="2667000" cy="1066800"/>
          </a:xfrm>
        </p:grpSpPr>
        <p:graphicFrame>
          <p:nvGraphicFramePr>
            <p:cNvPr id="23" name="Object 5"/>
            <p:cNvGraphicFramePr>
              <a:graphicFrameLocks noChangeAspect="1"/>
            </p:cNvGraphicFramePr>
            <p:nvPr/>
          </p:nvGraphicFramePr>
          <p:xfrm>
            <a:off x="6850063" y="1697037"/>
            <a:ext cx="1387475" cy="360363"/>
          </p:xfrm>
          <a:graphic>
            <a:graphicData uri="http://schemas.openxmlformats.org/presentationml/2006/ole">
              <mc:AlternateContent xmlns:mc="http://schemas.openxmlformats.org/markup-compatibility/2006">
                <mc:Choice xmlns:v="urn:schemas-microsoft-com:vml" Requires="v">
                  <p:oleObj spid="_x0000_s121876" name="Equation" r:id="rId11" imgW="495300" imgH="127000" progId="Equation.3">
                    <p:embed/>
                  </p:oleObj>
                </mc:Choice>
                <mc:Fallback>
                  <p:oleObj name="Equation" r:id="rId11" imgW="495300" imgH="127000" progId="Equation.3">
                    <p:embed/>
                    <p:pic>
                      <p:nvPicPr>
                        <p:cNvPr id="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50063" y="1697037"/>
                          <a:ext cx="1387475"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21</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731097" y="4724400"/>
            <a:ext cx="6193703" cy="584776"/>
          </a:xfrm>
          <a:prstGeom prst="rect">
            <a:avLst/>
          </a:prstGeom>
          <a:noFill/>
        </p:spPr>
        <p:txBody>
          <a:bodyPr wrap="square" rtlCol="0">
            <a:spAutoFit/>
          </a:bodyPr>
          <a:lstStyle/>
          <a:p>
            <a:r>
              <a:rPr lang="en-US" sz="3200" b="1" i="1" u="sng" dirty="0" smtClean="0">
                <a:solidFill>
                  <a:srgbClr val="A43F96"/>
                </a:solidFill>
              </a:rPr>
              <a:t>Associative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23"/>
          <p:cNvGrpSpPr/>
          <p:nvPr/>
        </p:nvGrpSpPr>
        <p:grpSpPr>
          <a:xfrm>
            <a:off x="3200400" y="7620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138270" y="3521652"/>
            <a:ext cx="1446213" cy="774700"/>
          </p:xfrm>
          <a:graphic>
            <a:graphicData uri="http://schemas.openxmlformats.org/presentationml/2006/ole">
              <mc:AlternateContent xmlns:mc="http://schemas.openxmlformats.org/markup-compatibility/2006">
                <mc:Choice xmlns:v="urn:schemas-microsoft-com:vml" Requires="v">
                  <p:oleObj spid="_x0000_s240656" name="Equation" r:id="rId8" imgW="762000" imgH="393700" progId="Equation.3">
                    <p:embed/>
                  </p:oleObj>
                </mc:Choice>
                <mc:Fallback>
                  <p:oleObj name="Equation" r:id="rId8" imgW="762000" imgH="393700" progId="Equation.3">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38270" y="3521652"/>
                          <a:ext cx="1446213"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5" name="TextBox 24"/>
          <p:cNvSpPr txBox="1"/>
          <p:nvPr/>
        </p:nvSpPr>
        <p:spPr>
          <a:xfrm>
            <a:off x="304800" y="2895600"/>
            <a:ext cx="8686800" cy="1077218"/>
          </a:xfrm>
          <a:prstGeom prst="rect">
            <a:avLst/>
          </a:prstGeom>
          <a:noFill/>
        </p:spPr>
        <p:txBody>
          <a:bodyPr wrap="square" rtlCol="0">
            <a:spAutoFit/>
          </a:bodyPr>
          <a:lstStyle/>
          <a:p>
            <a:r>
              <a:rPr lang="en-US" sz="3200" b="1" dirty="0" smtClean="0">
                <a:solidFill>
                  <a:srgbClr val="A43F96"/>
                </a:solidFill>
              </a:rPr>
              <a:t>When ADDING more than 2 numbers, the way we group them does not change the SUM.</a:t>
            </a:r>
            <a:endParaRPr lang="en-US" sz="3200" b="1" dirty="0">
              <a:solidFill>
                <a:srgbClr val="A43F96"/>
              </a:solidFill>
            </a:endParaRPr>
          </a:p>
        </p:txBody>
      </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4" name="Group 16"/>
          <p:cNvGrpSpPr/>
          <p:nvPr/>
        </p:nvGrpSpPr>
        <p:grpSpPr>
          <a:xfrm>
            <a:off x="5029200" y="990600"/>
            <a:ext cx="3876675" cy="1219200"/>
            <a:chOff x="5607050" y="990600"/>
            <a:chExt cx="3876675" cy="1219200"/>
          </a:xfrm>
        </p:grpSpPr>
        <p:graphicFrame>
          <p:nvGraphicFramePr>
            <p:cNvPr id="18" name="Object 5"/>
            <p:cNvGraphicFramePr>
              <a:graphicFrameLocks noChangeAspect="1"/>
            </p:cNvGraphicFramePr>
            <p:nvPr/>
          </p:nvGraphicFramePr>
          <p:xfrm>
            <a:off x="5607050" y="1743075"/>
            <a:ext cx="3876675" cy="466725"/>
          </p:xfrm>
          <a:graphic>
            <a:graphicData uri="http://schemas.openxmlformats.org/presentationml/2006/ole">
              <mc:AlternateContent xmlns:mc="http://schemas.openxmlformats.org/markup-compatibility/2006">
                <mc:Choice xmlns:v="urn:schemas-microsoft-com:vml" Requires="v">
                  <p:oleObj spid="_x0000_s240657" name="Equation" r:id="rId11" imgW="1384300" imgH="165100" progId="Equation.3">
                    <p:embed/>
                  </p:oleObj>
                </mc:Choice>
                <mc:Fallback>
                  <p:oleObj name="Equation" r:id="rId11" imgW="1384300" imgH="1651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07050" y="1743075"/>
                          <a:ext cx="387667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0" name="Agenda Link">
            <a:hlinkClick r:id="rId4"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1" name="TextBox 20"/>
          <p:cNvSpPr txBox="1"/>
          <p:nvPr/>
        </p:nvSpPr>
        <p:spPr>
          <a:xfrm>
            <a:off x="304800" y="2676942"/>
            <a:ext cx="8524875" cy="212365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Associate with a GROUP of friends</a:t>
            </a:r>
            <a:endParaRPr lang="en-US"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4)">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22</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883497" y="4495800"/>
            <a:ext cx="5660303" cy="584776"/>
          </a:xfrm>
          <a:prstGeom prst="rect">
            <a:avLst/>
          </a:prstGeom>
          <a:noFill/>
        </p:spPr>
        <p:txBody>
          <a:bodyPr wrap="square" rtlCol="0">
            <a:spAutoFit/>
          </a:bodyPr>
          <a:lstStyle/>
          <a:p>
            <a:r>
              <a:rPr lang="en-US" sz="3200" b="1" i="1" u="sng" dirty="0" smtClean="0">
                <a:solidFill>
                  <a:srgbClr val="A43F96"/>
                </a:solidFill>
              </a:rPr>
              <a:t>Identity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23"/>
          <p:cNvGrpSpPr/>
          <p:nvPr/>
        </p:nvGrpSpPr>
        <p:grpSpPr>
          <a:xfrm>
            <a:off x="3806780" y="6096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176370" y="3764539"/>
            <a:ext cx="1362978" cy="314386"/>
          </p:xfrm>
          <a:graphic>
            <a:graphicData uri="http://schemas.openxmlformats.org/presentationml/2006/ole">
              <mc:AlternateContent xmlns:mc="http://schemas.openxmlformats.org/markup-compatibility/2006">
                <mc:Choice xmlns:v="urn:schemas-microsoft-com:vml" Requires="v">
                  <p:oleObj spid="_x0000_s244752" name="Equation" r:id="rId8" imgW="571500" imgH="127000" progId="Equation.3">
                    <p:embed/>
                  </p:oleObj>
                </mc:Choice>
                <mc:Fallback>
                  <p:oleObj name="Equation" r:id="rId8" imgW="571500" imgH="127000" progId="Equation.3">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6370" y="3764539"/>
                          <a:ext cx="1362978" cy="3143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4" name="TextBox 23"/>
          <p:cNvSpPr txBox="1"/>
          <p:nvPr/>
        </p:nvSpPr>
        <p:spPr>
          <a:xfrm>
            <a:off x="918297" y="3149024"/>
            <a:ext cx="7793903" cy="584776"/>
          </a:xfrm>
          <a:prstGeom prst="rect">
            <a:avLst/>
          </a:prstGeom>
          <a:noFill/>
        </p:spPr>
        <p:txBody>
          <a:bodyPr wrap="square" rtlCol="0">
            <a:spAutoFit/>
          </a:bodyPr>
          <a:lstStyle/>
          <a:p>
            <a:r>
              <a:rPr lang="en-US" sz="3200" b="1" dirty="0" smtClean="0">
                <a:solidFill>
                  <a:srgbClr val="A43F96"/>
                </a:solidFill>
              </a:rPr>
              <a:t>Adding a number by 0 leaves it unchanged.</a:t>
            </a:r>
            <a:endParaRPr lang="en-US" sz="3200" b="1" dirty="0">
              <a:solidFill>
                <a:srgbClr val="A43F96"/>
              </a:solidFill>
            </a:endParaRPr>
          </a:p>
        </p:txBody>
      </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4" name="Group 16"/>
          <p:cNvGrpSpPr/>
          <p:nvPr/>
        </p:nvGrpSpPr>
        <p:grpSpPr>
          <a:xfrm>
            <a:off x="6400800" y="990600"/>
            <a:ext cx="2667000" cy="973138"/>
            <a:chOff x="6400800" y="990600"/>
            <a:chExt cx="2667000" cy="973138"/>
          </a:xfrm>
        </p:grpSpPr>
        <p:graphicFrame>
          <p:nvGraphicFramePr>
            <p:cNvPr id="18" name="Object 5"/>
            <p:cNvGraphicFramePr>
              <a:graphicFrameLocks noChangeAspect="1"/>
            </p:cNvGraphicFramePr>
            <p:nvPr/>
          </p:nvGraphicFramePr>
          <p:xfrm>
            <a:off x="6761163" y="1603375"/>
            <a:ext cx="1565275" cy="360363"/>
          </p:xfrm>
          <a:graphic>
            <a:graphicData uri="http://schemas.openxmlformats.org/presentationml/2006/ole">
              <mc:AlternateContent xmlns:mc="http://schemas.openxmlformats.org/markup-compatibility/2006">
                <mc:Choice xmlns:v="urn:schemas-microsoft-com:vml" Requires="v">
                  <p:oleObj spid="_x0000_s244753" name="Equation" r:id="rId11" imgW="558800" imgH="127000" progId="Equation.3">
                    <p:embed/>
                  </p:oleObj>
                </mc:Choice>
                <mc:Fallback>
                  <p:oleObj name="Equation" r:id="rId11" imgW="558800" imgH="1270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61163" y="1603375"/>
                          <a:ext cx="1565275"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0" name="Agenda Link">
            <a:hlinkClick r:id="rId4"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1" name="TextBox 20"/>
          <p:cNvSpPr txBox="1"/>
          <p:nvPr/>
        </p:nvSpPr>
        <p:spPr>
          <a:xfrm>
            <a:off x="685801" y="3083004"/>
            <a:ext cx="8026399"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Yourself!</a:t>
            </a:r>
            <a:endParaRPr lang="en-US"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4)">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23</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273897" y="4621648"/>
            <a:ext cx="7412903" cy="584776"/>
          </a:xfrm>
          <a:prstGeom prst="rect">
            <a:avLst/>
          </a:prstGeom>
          <a:noFill/>
        </p:spPr>
        <p:txBody>
          <a:bodyPr wrap="square" rtlCol="0">
            <a:spAutoFit/>
          </a:bodyPr>
          <a:lstStyle/>
          <a:p>
            <a:r>
              <a:rPr lang="en-US" sz="3200" b="1" i="1" u="sng" dirty="0" smtClean="0">
                <a:solidFill>
                  <a:srgbClr val="A43F96"/>
                </a:solidFill>
              </a:rPr>
              <a:t>Commutative Property of Multiplication</a:t>
            </a:r>
            <a:endParaRPr lang="en-US" sz="3200" b="1" i="1" u="sng" dirty="0">
              <a:solidFill>
                <a:srgbClr val="A43F96"/>
              </a:solidFill>
            </a:endParaRPr>
          </a:p>
        </p:txBody>
      </p:sp>
      <p:sp>
        <p:nvSpPr>
          <p:cNvPr id="14" name="TextBox 13"/>
          <p:cNvSpPr txBox="1"/>
          <p:nvPr/>
        </p:nvSpPr>
        <p:spPr>
          <a:xfrm>
            <a:off x="812800" y="3159572"/>
            <a:ext cx="8102600" cy="1077218"/>
          </a:xfrm>
          <a:prstGeom prst="rect">
            <a:avLst/>
          </a:prstGeom>
          <a:noFill/>
        </p:spPr>
        <p:txBody>
          <a:bodyPr wrap="square" rtlCol="0">
            <a:spAutoFit/>
          </a:bodyPr>
          <a:lstStyle/>
          <a:p>
            <a:r>
              <a:rPr lang="en-US" sz="3200" b="1" dirty="0" smtClean="0">
                <a:solidFill>
                  <a:srgbClr val="A43F96"/>
                </a:solidFill>
              </a:rPr>
              <a:t>Changing the </a:t>
            </a:r>
            <a:r>
              <a:rPr lang="en-US" sz="3200" b="1" i="1" u="sng" dirty="0" smtClean="0">
                <a:solidFill>
                  <a:srgbClr val="A43F96"/>
                </a:solidFill>
              </a:rPr>
              <a:t>order </a:t>
            </a:r>
            <a:r>
              <a:rPr lang="en-US" sz="3200" b="1" dirty="0" smtClean="0">
                <a:solidFill>
                  <a:srgbClr val="A43F96"/>
                </a:solidFill>
              </a:rPr>
              <a:t>of the numbers does not </a:t>
            </a:r>
          </a:p>
          <a:p>
            <a:r>
              <a:rPr lang="en-US" sz="3200" b="1" dirty="0" smtClean="0">
                <a:solidFill>
                  <a:srgbClr val="A43F96"/>
                </a:solidFill>
              </a:rPr>
              <a:t>change the PRODUCT.</a:t>
            </a:r>
            <a:endParaRPr lang="en-US" sz="3200" b="1" dirty="0">
              <a:solidFill>
                <a:srgbClr val="A43F96"/>
              </a:solidFill>
            </a:endParaRPr>
          </a:p>
        </p:txBody>
      </p:sp>
      <p:sp>
        <p:nvSpPr>
          <p:cNvPr id="20" name="TextBox 19"/>
          <p:cNvSpPr txBox="1"/>
          <p:nvPr/>
        </p:nvSpPr>
        <p:spPr>
          <a:xfrm>
            <a:off x="457200" y="8382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23"/>
          <p:cNvGrpSpPr/>
          <p:nvPr/>
        </p:nvGrpSpPr>
        <p:grpSpPr>
          <a:xfrm>
            <a:off x="3806780" y="8382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097213" y="3763963"/>
            <a:ext cx="1504950" cy="260350"/>
          </p:xfrm>
          <a:graphic>
            <a:graphicData uri="http://schemas.openxmlformats.org/presentationml/2006/ole">
              <mc:AlternateContent xmlns:mc="http://schemas.openxmlformats.org/markup-compatibility/2006">
                <mc:Choice xmlns:v="urn:schemas-microsoft-com:vml" Requires="v">
                  <p:oleObj spid="_x0000_s236561" name="Equation" r:id="rId8" imgW="762000" imgH="127000" progId="Equation.3">
                    <p:embed/>
                  </p:oleObj>
                </mc:Choice>
                <mc:Fallback>
                  <p:oleObj name="Equation" r:id="rId8" imgW="762000" imgH="127000" progId="Equation.3">
                    <p:embed/>
                    <p:pic>
                      <p:nvPicPr>
                        <p:cNvPr id="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97213" y="3763963"/>
                          <a:ext cx="1504950" cy="26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sp>
        <p:nvSpPr>
          <p:cNvPr id="21" name="Agenda Link">
            <a:hlinkClick r:id="rId11"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4" name="TextBox 23"/>
          <p:cNvSpPr txBox="1"/>
          <p:nvPr/>
        </p:nvSpPr>
        <p:spPr>
          <a:xfrm>
            <a:off x="914400" y="3083004"/>
            <a:ext cx="7543800"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Swap or Exchange</a:t>
            </a:r>
            <a:endParaRPr lang="en-US" sz="6600" dirty="0"/>
          </a:p>
        </p:txBody>
      </p:sp>
      <p:grpSp>
        <p:nvGrpSpPr>
          <p:cNvPr id="25" name="Group 24"/>
          <p:cNvGrpSpPr/>
          <p:nvPr/>
        </p:nvGrpSpPr>
        <p:grpSpPr>
          <a:xfrm>
            <a:off x="6400800" y="990600"/>
            <a:ext cx="2667000" cy="990600"/>
            <a:chOff x="6400800" y="990600"/>
            <a:chExt cx="2667000" cy="990600"/>
          </a:xfrm>
        </p:grpSpPr>
        <p:graphicFrame>
          <p:nvGraphicFramePr>
            <p:cNvPr id="26" name="Object 5"/>
            <p:cNvGraphicFramePr>
              <a:graphicFrameLocks noChangeAspect="1"/>
            </p:cNvGraphicFramePr>
            <p:nvPr/>
          </p:nvGraphicFramePr>
          <p:xfrm>
            <a:off x="6637338" y="1585913"/>
            <a:ext cx="1812925" cy="395287"/>
          </p:xfrm>
          <a:graphic>
            <a:graphicData uri="http://schemas.openxmlformats.org/presentationml/2006/ole">
              <mc:AlternateContent xmlns:mc="http://schemas.openxmlformats.org/markup-compatibility/2006">
                <mc:Choice xmlns:v="urn:schemas-microsoft-com:vml" Requires="v">
                  <p:oleObj spid="_x0000_s236562" name="Equation" r:id="rId12" imgW="647700" imgH="139700" progId="Equation.3">
                    <p:embed/>
                  </p:oleObj>
                </mc:Choice>
                <mc:Fallback>
                  <p:oleObj name="Equation" r:id="rId12" imgW="647700" imgH="139700" progId="Equation.3">
                    <p:embed/>
                    <p:pic>
                      <p:nvPicPr>
                        <p:cNvPr id="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37338" y="1585913"/>
                          <a:ext cx="1812925" cy="39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TextBox 26"/>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4)">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24</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381000" y="3124200"/>
            <a:ext cx="8686800" cy="1569660"/>
          </a:xfrm>
          <a:prstGeom prst="rect">
            <a:avLst/>
          </a:prstGeom>
          <a:noFill/>
        </p:spPr>
        <p:txBody>
          <a:bodyPr wrap="square" rtlCol="0">
            <a:spAutoFit/>
          </a:bodyPr>
          <a:lstStyle/>
          <a:p>
            <a:r>
              <a:rPr lang="en-US" sz="3200" b="1" dirty="0" smtClean="0">
                <a:solidFill>
                  <a:srgbClr val="A43F96"/>
                </a:solidFill>
              </a:rPr>
              <a:t>When MULTIPLYING more than 2 numbers, the way we group them does not change the PRODUCT.</a:t>
            </a:r>
            <a:endParaRPr lang="en-US" sz="3200" b="1" dirty="0">
              <a:solidFill>
                <a:srgbClr val="A43F96"/>
              </a:solidFill>
            </a:endParaRPr>
          </a:p>
        </p:txBody>
      </p:sp>
      <p:sp>
        <p:nvSpPr>
          <p:cNvPr id="13" name="TextBox 12"/>
          <p:cNvSpPr txBox="1"/>
          <p:nvPr/>
        </p:nvSpPr>
        <p:spPr>
          <a:xfrm>
            <a:off x="1197697" y="4724400"/>
            <a:ext cx="7412903" cy="584776"/>
          </a:xfrm>
          <a:prstGeom prst="rect">
            <a:avLst/>
          </a:prstGeom>
          <a:noFill/>
        </p:spPr>
        <p:txBody>
          <a:bodyPr wrap="square" rtlCol="0">
            <a:spAutoFit/>
          </a:bodyPr>
          <a:lstStyle/>
          <a:p>
            <a:r>
              <a:rPr lang="en-US" sz="3200" b="1" i="1" u="sng" dirty="0" smtClean="0">
                <a:solidFill>
                  <a:srgbClr val="A43F96"/>
                </a:solidFill>
              </a:rPr>
              <a:t>Associative Property of Multiplication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739798" y="808037"/>
            <a:ext cx="1670402" cy="1782763"/>
            <a:chOff x="3047489" y="563563"/>
            <a:chExt cx="1931451"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047489" y="1330992"/>
            <a:ext cx="1908736" cy="294622"/>
          </p:xfrm>
          <a:graphic>
            <a:graphicData uri="http://schemas.openxmlformats.org/presentationml/2006/ole">
              <mc:AlternateContent xmlns:mc="http://schemas.openxmlformats.org/markup-compatibility/2006">
                <mc:Choice xmlns:v="urn:schemas-microsoft-com:vml" Requires="v">
                  <p:oleObj spid="_x0000_s238608" name="Equation" r:id="rId8" imgW="990600" imgH="152400" progId="Equation.3">
                    <p:embed/>
                  </p:oleObj>
                </mc:Choice>
                <mc:Fallback>
                  <p:oleObj name="Equation" r:id="rId8" imgW="990600" imgH="152400" progId="Equation.3">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7489" y="1330992"/>
                          <a:ext cx="1908736" cy="2946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4" name="Group 21"/>
          <p:cNvGrpSpPr/>
          <p:nvPr/>
        </p:nvGrpSpPr>
        <p:grpSpPr>
          <a:xfrm>
            <a:off x="6353175" y="990600"/>
            <a:ext cx="2714625" cy="1219200"/>
            <a:chOff x="6353175" y="990600"/>
            <a:chExt cx="2714625" cy="1219200"/>
          </a:xfrm>
        </p:grpSpPr>
        <p:graphicFrame>
          <p:nvGraphicFramePr>
            <p:cNvPr id="20" name="Object 5"/>
            <p:cNvGraphicFramePr>
              <a:graphicFrameLocks noChangeAspect="1"/>
            </p:cNvGraphicFramePr>
            <p:nvPr/>
          </p:nvGraphicFramePr>
          <p:xfrm>
            <a:off x="6353175" y="1743075"/>
            <a:ext cx="2382838" cy="466725"/>
          </p:xfrm>
          <a:graphic>
            <a:graphicData uri="http://schemas.openxmlformats.org/presentationml/2006/ole">
              <mc:AlternateContent xmlns:mc="http://schemas.openxmlformats.org/markup-compatibility/2006">
                <mc:Choice xmlns:v="urn:schemas-microsoft-com:vml" Requires="v">
                  <p:oleObj spid="_x0000_s238609" name="Equation" r:id="rId11" imgW="850900" imgH="165100" progId="Equation.3">
                    <p:embed/>
                  </p:oleObj>
                </mc:Choice>
                <mc:Fallback>
                  <p:oleObj name="Equation" r:id="rId11" imgW="850900" imgH="1651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53175" y="1743075"/>
                          <a:ext cx="2382838"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3" name="Agenda Link">
            <a:hlinkClick r:id="rId4"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2" name="TextBox 21"/>
          <p:cNvSpPr txBox="1"/>
          <p:nvPr/>
        </p:nvSpPr>
        <p:spPr>
          <a:xfrm>
            <a:off x="457201" y="2676942"/>
            <a:ext cx="8278812" cy="212365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Associate with a GROUP of friends</a:t>
            </a:r>
            <a:endParaRPr lang="en-US"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4)">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25</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838200" y="2895600"/>
            <a:ext cx="8077200" cy="1077218"/>
          </a:xfrm>
          <a:prstGeom prst="rect">
            <a:avLst/>
          </a:prstGeom>
          <a:noFill/>
        </p:spPr>
        <p:txBody>
          <a:bodyPr wrap="square" rtlCol="0">
            <a:spAutoFit/>
          </a:bodyPr>
          <a:lstStyle/>
          <a:p>
            <a:r>
              <a:rPr lang="en-US" sz="3200" b="1" dirty="0" smtClean="0">
                <a:solidFill>
                  <a:srgbClr val="A43F96"/>
                </a:solidFill>
              </a:rPr>
              <a:t>Changing the </a:t>
            </a:r>
            <a:r>
              <a:rPr lang="en-US" sz="3200" b="1" i="1" u="sng" dirty="0" smtClean="0">
                <a:solidFill>
                  <a:srgbClr val="A43F96"/>
                </a:solidFill>
              </a:rPr>
              <a:t>order </a:t>
            </a:r>
            <a:r>
              <a:rPr lang="en-US" sz="3200" b="1" dirty="0" smtClean="0">
                <a:solidFill>
                  <a:srgbClr val="A43F96"/>
                </a:solidFill>
              </a:rPr>
              <a:t>of the numbers does not change the SUM.</a:t>
            </a:r>
            <a:endParaRPr lang="en-US" sz="3200" b="1" dirty="0">
              <a:solidFill>
                <a:srgbClr val="A43F96"/>
              </a:solidFill>
            </a:endParaRPr>
          </a:p>
        </p:txBody>
      </p:sp>
      <p:sp>
        <p:nvSpPr>
          <p:cNvPr id="13" name="TextBox 12"/>
          <p:cNvSpPr txBox="1"/>
          <p:nvPr/>
        </p:nvSpPr>
        <p:spPr>
          <a:xfrm>
            <a:off x="1807297" y="4596824"/>
            <a:ext cx="6574703" cy="584776"/>
          </a:xfrm>
          <a:prstGeom prst="rect">
            <a:avLst/>
          </a:prstGeom>
          <a:noFill/>
        </p:spPr>
        <p:txBody>
          <a:bodyPr wrap="square" rtlCol="0">
            <a:spAutoFit/>
          </a:bodyPr>
          <a:lstStyle/>
          <a:p>
            <a:r>
              <a:rPr lang="en-US" sz="3200" b="1" i="1" u="sng" dirty="0" smtClean="0">
                <a:solidFill>
                  <a:srgbClr val="A43F96"/>
                </a:solidFill>
              </a:rPr>
              <a:t>Commutative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814564" y="609600"/>
            <a:ext cx="1706562" cy="1782763"/>
            <a:chOff x="3017838" y="563563"/>
            <a:chExt cx="1973262"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017838" y="1385995"/>
            <a:ext cx="1973262" cy="290405"/>
          </p:xfrm>
          <a:graphic>
            <a:graphicData uri="http://schemas.openxmlformats.org/presentationml/2006/ole">
              <mc:AlternateContent xmlns:mc="http://schemas.openxmlformats.org/markup-compatibility/2006">
                <mc:Choice xmlns:v="urn:schemas-microsoft-com:vml" Requires="v">
                  <p:oleObj spid="_x0000_s216080" name="Equation" r:id="rId8" imgW="863600" imgH="127000" progId="Equation.3">
                    <p:embed/>
                  </p:oleObj>
                </mc:Choice>
                <mc:Fallback>
                  <p:oleObj name="Equation" r:id="rId8" imgW="863600" imgH="127000" progId="Equation.3">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7838" y="1385995"/>
                          <a:ext cx="1973262" cy="2904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0" name="TextBox 19">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4" name="Group 22"/>
          <p:cNvGrpSpPr/>
          <p:nvPr/>
        </p:nvGrpSpPr>
        <p:grpSpPr>
          <a:xfrm>
            <a:off x="6400800" y="990600"/>
            <a:ext cx="2667000" cy="990600"/>
            <a:chOff x="6400800" y="990600"/>
            <a:chExt cx="2667000" cy="990600"/>
          </a:xfrm>
        </p:grpSpPr>
        <p:graphicFrame>
          <p:nvGraphicFramePr>
            <p:cNvPr id="93189" name="Object 5"/>
            <p:cNvGraphicFramePr>
              <a:graphicFrameLocks noChangeAspect="1"/>
            </p:cNvGraphicFramePr>
            <p:nvPr/>
          </p:nvGraphicFramePr>
          <p:xfrm>
            <a:off x="6477000" y="1585983"/>
            <a:ext cx="2133600" cy="395217"/>
          </p:xfrm>
          <a:graphic>
            <a:graphicData uri="http://schemas.openxmlformats.org/presentationml/2006/ole">
              <mc:AlternateContent xmlns:mc="http://schemas.openxmlformats.org/markup-compatibility/2006">
                <mc:Choice xmlns:v="urn:schemas-microsoft-com:vml" Requires="v">
                  <p:oleObj spid="_x0000_s216081" name="Equation" r:id="rId11" imgW="762000" imgH="139700" progId="Equation.3">
                    <p:embed/>
                  </p:oleObj>
                </mc:Choice>
                <mc:Fallback>
                  <p:oleObj name="Equation" r:id="rId11" imgW="762000" imgH="1397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77000" y="1585983"/>
                          <a:ext cx="2133600" cy="3952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2" name="Agenda Link">
            <a:hlinkClick r:id="rId4"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3" name="TextBox 22"/>
          <p:cNvSpPr txBox="1"/>
          <p:nvPr/>
        </p:nvSpPr>
        <p:spPr>
          <a:xfrm>
            <a:off x="914400" y="2946737"/>
            <a:ext cx="7543800"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Swap or Exchange</a:t>
            </a:r>
            <a:endParaRPr lang="en-US"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heel(4)">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26</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685801" y="3276600"/>
            <a:ext cx="8458199" cy="584776"/>
          </a:xfrm>
          <a:prstGeom prst="rect">
            <a:avLst/>
          </a:prstGeom>
          <a:noFill/>
        </p:spPr>
        <p:txBody>
          <a:bodyPr wrap="square" rtlCol="0">
            <a:spAutoFit/>
          </a:bodyPr>
          <a:lstStyle/>
          <a:p>
            <a:r>
              <a:rPr lang="en-US" sz="3200" b="1" dirty="0" smtClean="0">
                <a:solidFill>
                  <a:srgbClr val="A43F96"/>
                </a:solidFill>
              </a:rPr>
              <a:t>Multiplying a number by 1 leaves it unchanged.</a:t>
            </a:r>
            <a:endParaRPr lang="en-US" sz="3200" b="1" dirty="0">
              <a:solidFill>
                <a:srgbClr val="A43F96"/>
              </a:solidFill>
            </a:endParaRPr>
          </a:p>
        </p:txBody>
      </p:sp>
      <p:sp>
        <p:nvSpPr>
          <p:cNvPr id="13" name="TextBox 12"/>
          <p:cNvSpPr txBox="1"/>
          <p:nvPr/>
        </p:nvSpPr>
        <p:spPr>
          <a:xfrm>
            <a:off x="1426298" y="4648200"/>
            <a:ext cx="6596206" cy="584776"/>
          </a:xfrm>
          <a:prstGeom prst="rect">
            <a:avLst/>
          </a:prstGeom>
          <a:noFill/>
        </p:spPr>
        <p:txBody>
          <a:bodyPr wrap="square" rtlCol="0">
            <a:spAutoFit/>
          </a:bodyPr>
          <a:lstStyle/>
          <a:p>
            <a:r>
              <a:rPr lang="en-US" sz="3200" b="1" i="1" u="sng" dirty="0" smtClean="0">
                <a:solidFill>
                  <a:srgbClr val="A43F96"/>
                </a:solidFill>
              </a:rPr>
              <a:t>Identity Property of Multiplication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892640" y="785018"/>
            <a:ext cx="1669960" cy="1782763"/>
            <a:chOff x="3048000" y="563563"/>
            <a:chExt cx="1930940"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314214" y="1374105"/>
            <a:ext cx="1465794" cy="408523"/>
          </p:xfrm>
          <a:graphic>
            <a:graphicData uri="http://schemas.openxmlformats.org/presentationml/2006/ole">
              <mc:AlternateContent xmlns:mc="http://schemas.openxmlformats.org/markup-compatibility/2006">
                <mc:Choice xmlns:v="urn:schemas-microsoft-com:vml" Requires="v">
                  <p:oleObj spid="_x0000_s242704" name="Equation" r:id="rId8" imgW="457200" imgH="127000" progId="Equation.3">
                    <p:embed/>
                  </p:oleObj>
                </mc:Choice>
                <mc:Fallback>
                  <p:oleObj name="Equation" r:id="rId8" imgW="457200" imgH="127000" progId="Equation.3">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14214" y="1374105"/>
                          <a:ext cx="1465794" cy="4085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4" name="Group 18"/>
          <p:cNvGrpSpPr/>
          <p:nvPr/>
        </p:nvGrpSpPr>
        <p:grpSpPr>
          <a:xfrm>
            <a:off x="6400800" y="990600"/>
            <a:ext cx="2667000" cy="973138"/>
            <a:chOff x="6400800" y="990600"/>
            <a:chExt cx="2667000" cy="973138"/>
          </a:xfrm>
        </p:grpSpPr>
        <p:graphicFrame>
          <p:nvGraphicFramePr>
            <p:cNvPr id="20" name="Object 5"/>
            <p:cNvGraphicFramePr>
              <a:graphicFrameLocks noChangeAspect="1"/>
            </p:cNvGraphicFramePr>
            <p:nvPr/>
          </p:nvGraphicFramePr>
          <p:xfrm>
            <a:off x="6884988" y="1603375"/>
            <a:ext cx="1316037" cy="360363"/>
          </p:xfrm>
          <a:graphic>
            <a:graphicData uri="http://schemas.openxmlformats.org/presentationml/2006/ole">
              <mc:AlternateContent xmlns:mc="http://schemas.openxmlformats.org/markup-compatibility/2006">
                <mc:Choice xmlns:v="urn:schemas-microsoft-com:vml" Requires="v">
                  <p:oleObj spid="_x0000_s242705" name="Equation" r:id="rId11" imgW="469900" imgH="127000" progId="Equation.3">
                    <p:embed/>
                  </p:oleObj>
                </mc:Choice>
                <mc:Fallback>
                  <p:oleObj name="Equation" r:id="rId11" imgW="469900" imgH="1270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84988" y="1603375"/>
                          <a:ext cx="1316037"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2" name="Agenda Link">
            <a:hlinkClick r:id="rId4"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3" name="TextBox 22"/>
          <p:cNvSpPr txBox="1"/>
          <p:nvPr/>
        </p:nvSpPr>
        <p:spPr>
          <a:xfrm>
            <a:off x="685801" y="3083004"/>
            <a:ext cx="8026399"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Yourself!</a:t>
            </a:r>
            <a:endParaRPr lang="en-US"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heel(4)">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age Title"/>
          <p:cNvSpPr>
            <a:spLocks noGrp="1"/>
          </p:cNvSpPr>
          <p:nvPr>
            <p:ph type="title" idx="4294967295"/>
          </p:nvPr>
        </p:nvSpPr>
        <p:spPr>
          <a:xfrm>
            <a:off x="228600" y="-76200"/>
            <a:ext cx="8991600" cy="635000"/>
          </a:xfrm>
        </p:spPr>
        <p:txBody>
          <a:bodyPr/>
          <a:lstStyle/>
          <a:p>
            <a:pPr algn="l"/>
            <a:r>
              <a:rPr lang="en-US" sz="3000" b="1" dirty="0" smtClean="0">
                <a:solidFill>
                  <a:schemeClr val="bg1"/>
                </a:solidFill>
                <a:ea typeface="ＭＳ Ｐゴシック" charset="-128"/>
              </a:rPr>
              <a:t>Practice</a:t>
            </a:r>
          </a:p>
        </p:txBody>
      </p:sp>
      <p:sp>
        <p:nvSpPr>
          <p:cNvPr id="2560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6824E38-3C80-4DC1-BDD8-801A10F0B26A}" type="slidenum">
              <a:rPr lang="en-US" smtClean="0">
                <a:solidFill>
                  <a:schemeClr val="bg1"/>
                </a:solidFill>
              </a:rPr>
              <a:pPr eaLnBrk="1" hangingPunct="1"/>
              <a:t>27</a:t>
            </a:fld>
            <a:endParaRPr lang="en-US" smtClean="0">
              <a:solidFill>
                <a:schemeClr val="bg1"/>
              </a:solidFill>
            </a:endParaRPr>
          </a:p>
        </p:txBody>
      </p:sp>
      <p:sp>
        <p:nvSpPr>
          <p:cNvPr id="8"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152400" y="558800"/>
            <a:ext cx="8839200" cy="53419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5606" name="Group 5"/>
          <p:cNvGrpSpPr>
            <a:grpSpLocks/>
          </p:cNvGrpSpPr>
          <p:nvPr/>
        </p:nvGrpSpPr>
        <p:grpSpPr bwMode="auto">
          <a:xfrm>
            <a:off x="609600" y="6413500"/>
            <a:ext cx="7402513" cy="387350"/>
            <a:chOff x="609600" y="6414018"/>
            <a:chExt cx="7401771" cy="386725"/>
          </a:xfrm>
        </p:grpSpPr>
        <p:pic>
          <p:nvPicPr>
            <p:cNvPr id="25607" name="Picture 8"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9"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10"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5346" name="Text Box 2"/>
          <p:cNvSpPr txBox="1">
            <a:spLocks noChangeArrowheads="1"/>
          </p:cNvSpPr>
          <p:nvPr/>
        </p:nvSpPr>
        <p:spPr bwMode="auto">
          <a:xfrm>
            <a:off x="355600" y="533400"/>
            <a:ext cx="8559800" cy="19812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charset="0"/>
                <a:ea typeface="Times New Roman" charset="0"/>
              </a:rPr>
              <a:t>PART 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charset="0"/>
                <a:ea typeface="Times New Roman" charset="0"/>
              </a:rPr>
              <a:t>Using the Properties of Mathematics, match Column A to Column B.  Write the expression from Column B that matches the expression in Column A in the blank provided.  State the property that proves the equation true.  You can choose from </a:t>
            </a:r>
            <a:r>
              <a:rPr kumimoji="0" lang="en-US" b="1" i="1" u="none" strike="noStrike" cap="none" normalizeH="0" baseline="0" dirty="0">
                <a:ln>
                  <a:noFill/>
                </a:ln>
                <a:solidFill>
                  <a:schemeClr val="tx1"/>
                </a:solidFill>
                <a:effectLst/>
                <a:latin typeface="Times" charset="0"/>
                <a:ea typeface="Times New Roman" charset="0"/>
              </a:rPr>
              <a:t>Commutative Property of Addition, Commutative Property of Multiplication, Associative Property of Addition, Associative Property of Multiplication</a:t>
            </a:r>
            <a:r>
              <a:rPr kumimoji="0" lang="en-US" b="0" i="0" u="none" strike="noStrike" cap="none" normalizeH="0" baseline="0" dirty="0">
                <a:ln>
                  <a:noFill/>
                </a:ln>
                <a:solidFill>
                  <a:schemeClr val="tx1"/>
                </a:solidFill>
                <a:effectLst/>
                <a:latin typeface="Times" charset="0"/>
                <a:ea typeface="Times New Roman" charset="0"/>
              </a:rPr>
              <a:t>.  You may use a property more than once. </a:t>
            </a:r>
            <a:r>
              <a:rPr kumimoji="0" lang="en-US" b="0" i="0" u="none" strike="noStrike" cap="none" normalizeH="0" baseline="0" dirty="0" smtClean="0">
                <a:ln>
                  <a:noFill/>
                </a:ln>
                <a:solidFill>
                  <a:schemeClr val="tx1"/>
                </a:solidFill>
                <a:effectLst/>
                <a:latin typeface="Times" charset="0"/>
                <a:ea typeface="Times New Roman" charset="0"/>
              </a:rPr>
              <a:t> </a:t>
            </a:r>
            <a:endParaRPr kumimoji="0" lang="en-US" b="0" i="0" u="none" strike="noStrike" cap="none" normalizeH="0" baseline="0" dirty="0">
              <a:ln>
                <a:noFill/>
              </a:ln>
              <a:solidFill>
                <a:schemeClr val="tx1"/>
              </a:solidFill>
              <a:effectLst/>
              <a:latin typeface="Times" charset="0"/>
              <a:ea typeface="Times New Roman" charset="0"/>
            </a:endParaRPr>
          </a:p>
        </p:txBody>
      </p:sp>
      <p:graphicFrame>
        <p:nvGraphicFramePr>
          <p:cNvPr id="19" name="Object 18"/>
          <p:cNvGraphicFramePr>
            <a:graphicFrameLocks noChangeAspect="1"/>
          </p:cNvGraphicFramePr>
          <p:nvPr/>
        </p:nvGraphicFramePr>
        <p:xfrm>
          <a:off x="393700" y="2755900"/>
          <a:ext cx="1289050" cy="368300"/>
        </p:xfrm>
        <a:graphic>
          <a:graphicData uri="http://schemas.openxmlformats.org/presentationml/2006/ole">
            <mc:AlternateContent xmlns:mc="http://schemas.openxmlformats.org/markup-compatibility/2006">
              <mc:Choice xmlns:v="urn:schemas-microsoft-com:vml" Requires="v">
                <p:oleObj spid="_x0000_s185388" name="Equation" r:id="rId8" imgW="444500" imgH="127000" progId="Equation.3">
                  <p:embed/>
                </p:oleObj>
              </mc:Choice>
              <mc:Fallback>
                <p:oleObj name="Equation" r:id="rId8" imgW="444500" imgH="127000" progId="Equation.3">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3700" y="2755900"/>
                        <a:ext cx="128905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5354" name="Object 10"/>
          <p:cNvGraphicFramePr>
            <a:graphicFrameLocks noChangeAspect="1"/>
          </p:cNvGraphicFramePr>
          <p:nvPr/>
        </p:nvGraphicFramePr>
        <p:xfrm>
          <a:off x="368300" y="3352800"/>
          <a:ext cx="1619250" cy="441325"/>
        </p:xfrm>
        <a:graphic>
          <a:graphicData uri="http://schemas.openxmlformats.org/presentationml/2006/ole">
            <mc:AlternateContent xmlns:mc="http://schemas.openxmlformats.org/markup-compatibility/2006">
              <mc:Choice xmlns:v="urn:schemas-microsoft-com:vml" Requires="v">
                <p:oleObj spid="_x0000_s185389" name="Equation" r:id="rId10" imgW="558800" imgH="152400" progId="Equation.3">
                  <p:embed/>
                </p:oleObj>
              </mc:Choice>
              <mc:Fallback>
                <p:oleObj name="Equation" r:id="rId10" imgW="558800" imgH="152400" progId="Equation.3">
                  <p:embed/>
                  <p:pic>
                    <p:nvPicPr>
                      <p:cNvPr id="0" name="Picture 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8300" y="3352800"/>
                        <a:ext cx="1619250" cy="44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5355" name="Object 11"/>
          <p:cNvGraphicFramePr>
            <a:graphicFrameLocks noChangeAspect="1"/>
          </p:cNvGraphicFramePr>
          <p:nvPr/>
        </p:nvGraphicFramePr>
        <p:xfrm>
          <a:off x="365125" y="3962400"/>
          <a:ext cx="2390775" cy="441325"/>
        </p:xfrm>
        <a:graphic>
          <a:graphicData uri="http://schemas.openxmlformats.org/presentationml/2006/ole">
            <mc:AlternateContent xmlns:mc="http://schemas.openxmlformats.org/markup-compatibility/2006">
              <mc:Choice xmlns:v="urn:schemas-microsoft-com:vml" Requires="v">
                <p:oleObj spid="_x0000_s185390" name="Equation" r:id="rId12" imgW="825500" imgH="152400" progId="Equation.3">
                  <p:embed/>
                </p:oleObj>
              </mc:Choice>
              <mc:Fallback>
                <p:oleObj name="Equation" r:id="rId12" imgW="825500" imgH="152400" progId="Equation.3">
                  <p:embed/>
                  <p:pic>
                    <p:nvPicPr>
                      <p:cNvPr id="0"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5125" y="3962400"/>
                        <a:ext cx="2390775" cy="44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5356" name="Object 12"/>
          <p:cNvGraphicFramePr>
            <a:graphicFrameLocks noChangeAspect="1"/>
          </p:cNvGraphicFramePr>
          <p:nvPr/>
        </p:nvGraphicFramePr>
        <p:xfrm>
          <a:off x="350838" y="4572000"/>
          <a:ext cx="1727200" cy="368300"/>
        </p:xfrm>
        <a:graphic>
          <a:graphicData uri="http://schemas.openxmlformats.org/presentationml/2006/ole">
            <mc:AlternateContent xmlns:mc="http://schemas.openxmlformats.org/markup-compatibility/2006">
              <mc:Choice xmlns:v="urn:schemas-microsoft-com:vml" Requires="v">
                <p:oleObj spid="_x0000_s185391" name="Equation" r:id="rId14" imgW="596900" imgH="127000" progId="Equation.3">
                  <p:embed/>
                </p:oleObj>
              </mc:Choice>
              <mc:Fallback>
                <p:oleObj name="Equation" r:id="rId14" imgW="596900" imgH="127000" progId="Equation.3">
                  <p:embed/>
                  <p:pic>
                    <p:nvPicPr>
                      <p:cNvPr id="0" name="Picture 2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0838" y="4572000"/>
                        <a:ext cx="17272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5357" name="Object 13"/>
          <p:cNvGraphicFramePr>
            <a:graphicFrameLocks noChangeAspect="1"/>
          </p:cNvGraphicFramePr>
          <p:nvPr/>
        </p:nvGraphicFramePr>
        <p:xfrm>
          <a:off x="350838" y="5121275"/>
          <a:ext cx="2241550" cy="441325"/>
        </p:xfrm>
        <a:graphic>
          <a:graphicData uri="http://schemas.openxmlformats.org/presentationml/2006/ole">
            <mc:AlternateContent xmlns:mc="http://schemas.openxmlformats.org/markup-compatibility/2006">
              <mc:Choice xmlns:v="urn:schemas-microsoft-com:vml" Requires="v">
                <p:oleObj spid="_x0000_s185392" name="Equation" r:id="rId16" imgW="774700" imgH="152400" progId="Equation.3">
                  <p:embed/>
                </p:oleObj>
              </mc:Choice>
              <mc:Fallback>
                <p:oleObj name="Equation" r:id="rId16" imgW="774700" imgH="152400" progId="Equation.3">
                  <p:embed/>
                  <p:pic>
                    <p:nvPicPr>
                      <p:cNvPr id="0" name="Picture 2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0838" y="5121275"/>
                        <a:ext cx="2241550" cy="44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TextBox 30"/>
          <p:cNvSpPr txBox="1"/>
          <p:nvPr/>
        </p:nvSpPr>
        <p:spPr>
          <a:xfrm>
            <a:off x="6477000" y="2554069"/>
            <a:ext cx="1752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t>Commutative of</a:t>
            </a:r>
          </a:p>
          <a:p>
            <a:pPr algn="ctr"/>
            <a:r>
              <a:rPr lang="en-US" dirty="0" smtClean="0"/>
              <a:t> Multiplication</a:t>
            </a:r>
            <a:endParaRPr lang="en-US" dirty="0"/>
          </a:p>
        </p:txBody>
      </p:sp>
      <p:sp>
        <p:nvSpPr>
          <p:cNvPr id="33" name="TextBox 32"/>
          <p:cNvSpPr txBox="1"/>
          <p:nvPr/>
        </p:nvSpPr>
        <p:spPr>
          <a:xfrm>
            <a:off x="6019800" y="3352800"/>
            <a:ext cx="2895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Associative of Multiplication</a:t>
            </a:r>
            <a:endParaRPr lang="en-US" dirty="0"/>
          </a:p>
        </p:txBody>
      </p:sp>
      <p:sp>
        <p:nvSpPr>
          <p:cNvPr id="34" name="TextBox 33"/>
          <p:cNvSpPr txBox="1"/>
          <p:nvPr/>
        </p:nvSpPr>
        <p:spPr>
          <a:xfrm>
            <a:off x="6633297" y="3962400"/>
            <a:ext cx="2307503"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Associative of Addition</a:t>
            </a:r>
            <a:endParaRPr lang="en-US" dirty="0"/>
          </a:p>
        </p:txBody>
      </p:sp>
      <p:sp>
        <p:nvSpPr>
          <p:cNvPr id="35" name="TextBox 34"/>
          <p:cNvSpPr txBox="1"/>
          <p:nvPr/>
        </p:nvSpPr>
        <p:spPr>
          <a:xfrm>
            <a:off x="6248400" y="4583668"/>
            <a:ext cx="25908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Commutative of Addition </a:t>
            </a:r>
            <a:endParaRPr lang="en-US" dirty="0"/>
          </a:p>
        </p:txBody>
      </p:sp>
      <p:sp>
        <p:nvSpPr>
          <p:cNvPr id="36" name="TextBox 35"/>
          <p:cNvSpPr txBox="1"/>
          <p:nvPr/>
        </p:nvSpPr>
        <p:spPr>
          <a:xfrm>
            <a:off x="6248400" y="5121275"/>
            <a:ext cx="1752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t>Commutative of </a:t>
            </a:r>
          </a:p>
          <a:p>
            <a:pPr algn="ctr"/>
            <a:r>
              <a:rPr lang="en-US" dirty="0" smtClean="0"/>
              <a:t>Multiplication</a:t>
            </a:r>
            <a:endParaRPr lang="en-US" dirty="0"/>
          </a:p>
        </p:txBody>
      </p:sp>
      <p:sp>
        <p:nvSpPr>
          <p:cNvPr id="37" name="TextBox 36"/>
          <p:cNvSpPr txBox="1"/>
          <p:nvPr/>
        </p:nvSpPr>
        <p:spPr>
          <a:xfrm>
            <a:off x="527050" y="2286000"/>
            <a:ext cx="1225550" cy="369332"/>
          </a:xfrm>
          <a:prstGeom prst="rect">
            <a:avLst/>
          </a:prstGeom>
          <a:noFill/>
        </p:spPr>
        <p:txBody>
          <a:bodyPr wrap="square" rtlCol="0">
            <a:spAutoFit/>
          </a:bodyPr>
          <a:lstStyle/>
          <a:p>
            <a:r>
              <a:rPr lang="en-US" b="1" dirty="0" smtClean="0">
                <a:latin typeface="Times"/>
                <a:cs typeface="Times"/>
              </a:rPr>
              <a:t>Column A</a:t>
            </a:r>
            <a:endParaRPr lang="en-US" b="1" dirty="0">
              <a:latin typeface="Times"/>
              <a:cs typeface="Times"/>
            </a:endParaRPr>
          </a:p>
        </p:txBody>
      </p:sp>
      <p:sp>
        <p:nvSpPr>
          <p:cNvPr id="38" name="TextBox 37"/>
          <p:cNvSpPr txBox="1"/>
          <p:nvPr/>
        </p:nvSpPr>
        <p:spPr>
          <a:xfrm>
            <a:off x="4413250" y="2329934"/>
            <a:ext cx="1225550" cy="369332"/>
          </a:xfrm>
          <a:prstGeom prst="rect">
            <a:avLst/>
          </a:prstGeom>
          <a:noFill/>
        </p:spPr>
        <p:txBody>
          <a:bodyPr wrap="square" rtlCol="0">
            <a:spAutoFit/>
          </a:bodyPr>
          <a:lstStyle/>
          <a:p>
            <a:r>
              <a:rPr lang="en-US" b="1" dirty="0" smtClean="0">
                <a:latin typeface="Times"/>
                <a:cs typeface="Times"/>
              </a:rPr>
              <a:t>Column B</a:t>
            </a:r>
            <a:endParaRPr lang="en-US" b="1" dirty="0">
              <a:latin typeface="Times"/>
              <a:cs typeface="Times"/>
            </a:endParaRPr>
          </a:p>
        </p:txBody>
      </p:sp>
      <p:pic>
        <p:nvPicPr>
          <p:cNvPr id="39" name="Picture 38" descr="3.png"/>
          <p:cNvPicPr>
            <a:picLocks noChangeAspect="1"/>
          </p:cNvPicPr>
          <p:nvPr/>
        </p:nvPicPr>
        <p:blipFill>
          <a:blip r:embed="rId18" cstate="print"/>
          <a:stretch>
            <a:fillRect/>
          </a:stretch>
        </p:blipFill>
        <p:spPr>
          <a:xfrm>
            <a:off x="4991100" y="5105400"/>
            <a:ext cx="974725" cy="377825"/>
          </a:xfrm>
          <a:prstGeom prst="rect">
            <a:avLst/>
          </a:prstGeom>
        </p:spPr>
      </p:pic>
      <p:pic>
        <p:nvPicPr>
          <p:cNvPr id="40" name="Picture 39" descr="5.png"/>
          <p:cNvPicPr>
            <a:picLocks noChangeAspect="1"/>
          </p:cNvPicPr>
          <p:nvPr/>
        </p:nvPicPr>
        <p:blipFill>
          <a:blip r:embed="rId19" cstate="print"/>
          <a:stretch>
            <a:fillRect/>
          </a:stretch>
        </p:blipFill>
        <p:spPr>
          <a:xfrm>
            <a:off x="4594225" y="3352800"/>
            <a:ext cx="1371600" cy="384175"/>
          </a:xfrm>
          <a:prstGeom prst="rect">
            <a:avLst/>
          </a:prstGeom>
        </p:spPr>
      </p:pic>
      <p:pic>
        <p:nvPicPr>
          <p:cNvPr id="41" name="Picture 40" descr="2.png"/>
          <p:cNvPicPr>
            <a:picLocks noChangeAspect="1"/>
          </p:cNvPicPr>
          <p:nvPr/>
        </p:nvPicPr>
        <p:blipFill>
          <a:blip r:embed="rId20" cstate="print"/>
          <a:stretch>
            <a:fillRect/>
          </a:stretch>
        </p:blipFill>
        <p:spPr>
          <a:xfrm>
            <a:off x="4914900" y="3956050"/>
            <a:ext cx="1670050" cy="450850"/>
          </a:xfrm>
          <a:prstGeom prst="rect">
            <a:avLst/>
          </a:prstGeom>
        </p:spPr>
      </p:pic>
      <p:pic>
        <p:nvPicPr>
          <p:cNvPr id="42" name="Picture 41" descr="1.png"/>
          <p:cNvPicPr>
            <a:picLocks noChangeAspect="1"/>
          </p:cNvPicPr>
          <p:nvPr/>
        </p:nvPicPr>
        <p:blipFill>
          <a:blip r:embed="rId21" cstate="print"/>
          <a:stretch>
            <a:fillRect/>
          </a:stretch>
        </p:blipFill>
        <p:spPr>
          <a:xfrm>
            <a:off x="4670425" y="4578350"/>
            <a:ext cx="1524000" cy="450850"/>
          </a:xfrm>
          <a:prstGeom prst="rect">
            <a:avLst/>
          </a:prstGeom>
        </p:spPr>
      </p:pic>
      <p:pic>
        <p:nvPicPr>
          <p:cNvPr id="43" name="Picture 42" descr="4.png"/>
          <p:cNvPicPr>
            <a:picLocks noChangeAspect="1"/>
          </p:cNvPicPr>
          <p:nvPr/>
        </p:nvPicPr>
        <p:blipFill>
          <a:blip r:embed="rId22" cstate="print"/>
          <a:stretch>
            <a:fillRect/>
          </a:stretch>
        </p:blipFill>
        <p:spPr>
          <a:xfrm>
            <a:off x="4267200" y="2755899"/>
            <a:ext cx="2006399" cy="4349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4.72222E-6 -7.40741E-7 L -0.3467 -0.33866 " pathEditMode="relative" rAng="0" ptsTypes="AA">
                                      <p:cBhvr>
                                        <p:cTn id="6" dur="1000" fill="hold"/>
                                        <p:tgtEl>
                                          <p:spTgt spid="39"/>
                                        </p:tgtEl>
                                        <p:attrNameLst>
                                          <p:attrName>ppt_x</p:attrName>
                                          <p:attrName>ppt_y</p:attrName>
                                        </p:attrNameLst>
                                      </p:cBhvr>
                                      <p:rCtr x="-17300" y="-1690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1.11022E-16 -2.96296E-6 L -0.3 -0.17824 " pathEditMode="relative" rAng="0" ptsTypes="AA">
                                      <p:cBhvr>
                                        <p:cTn id="14" dur="1000" fill="hold"/>
                                        <p:tgtEl>
                                          <p:spTgt spid="42"/>
                                        </p:tgtEl>
                                        <p:attrNameLst>
                                          <p:attrName>ppt_x</p:attrName>
                                          <p:attrName>ppt_y</p:attrName>
                                        </p:attrNameLst>
                                      </p:cBhvr>
                                      <p:rCtr x="-15000" y="-8900"/>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4.72222E-6 2.59259E-6 L -0.16961 0.16759 " pathEditMode="relative" rAng="0" ptsTypes="AA">
                                      <p:cBhvr>
                                        <p:cTn id="22" dur="1000" fill="hold"/>
                                        <p:tgtEl>
                                          <p:spTgt spid="43"/>
                                        </p:tgtEl>
                                        <p:attrNameLst>
                                          <p:attrName>ppt_x</p:attrName>
                                          <p:attrName>ppt_y</p:attrName>
                                        </p:attrNameLst>
                                      </p:cBhvr>
                                      <p:rCtr x="-8500" y="8400"/>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nodeType="clickEffect">
                                  <p:stCondLst>
                                    <p:cond delay="0"/>
                                  </p:stCondLst>
                                  <p:childTnLst>
                                    <p:animMotion origin="layout" path="M -3.33333E-6 1.85185E-6 L -0.275 0.1831 " pathEditMode="relative" rAng="0" ptsTypes="AA">
                                      <p:cBhvr>
                                        <p:cTn id="30" dur="1000" fill="hold"/>
                                        <p:tgtEl>
                                          <p:spTgt spid="40"/>
                                        </p:tgtEl>
                                        <p:attrNameLst>
                                          <p:attrName>ppt_x</p:attrName>
                                          <p:attrName>ppt_y</p:attrName>
                                        </p:attrNameLst>
                                      </p:cBhvr>
                                      <p:rCtr x="-13800" y="9100"/>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nodeType="clickEffect">
                                  <p:stCondLst>
                                    <p:cond delay="0"/>
                                  </p:stCondLst>
                                  <p:childTnLst>
                                    <p:animMotion origin="layout" path="M -0.08576 0.00209 L -0.25382 0.1625 " pathEditMode="relative" rAng="0" ptsTypes="AA">
                                      <p:cBhvr>
                                        <p:cTn id="38" dur="1000" fill="hold"/>
                                        <p:tgtEl>
                                          <p:spTgt spid="41"/>
                                        </p:tgtEl>
                                        <p:attrNameLst>
                                          <p:attrName>ppt_x</p:attrName>
                                          <p:attrName>ppt_y</p:attrName>
                                        </p:attrNameLst>
                                      </p:cBhvr>
                                      <p:rCtr x="-8400" y="8000"/>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4" grpId="0" animBg="1"/>
      <p:bldP spid="35" grpId="0" animBg="1"/>
      <p:bldP spid="3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6824E38-3C80-4DC1-BDD8-801A10F0B26A}" type="slidenum">
              <a:rPr lang="en-US" smtClean="0">
                <a:solidFill>
                  <a:schemeClr val="bg1"/>
                </a:solidFill>
              </a:rPr>
              <a:pPr eaLnBrk="1" hangingPunct="1"/>
              <a:t>28</a:t>
            </a:fld>
            <a:endParaRPr lang="en-US" smtClean="0">
              <a:solidFill>
                <a:schemeClr val="bg1"/>
              </a:solidFill>
            </a:endParaRPr>
          </a:p>
        </p:txBody>
      </p:sp>
      <p:sp>
        <p:nvSpPr>
          <p:cNvPr id="8" name="Agenda Link">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40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5607" name="Picture 8" descr="blu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9" descr="red.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10"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Page Title"/>
          <p:cNvSpPr txBox="1">
            <a:spLocks/>
          </p:cNvSpPr>
          <p:nvPr/>
        </p:nvSpPr>
        <p:spPr bwMode="auto">
          <a:xfrm>
            <a:off x="304800" y="-76200"/>
            <a:ext cx="89916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0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Practice</a:t>
            </a:r>
          </a:p>
        </p:txBody>
      </p:sp>
      <p:sp>
        <p:nvSpPr>
          <p:cNvPr id="150540" name="Text Box 12"/>
          <p:cNvSpPr txBox="1">
            <a:spLocks noChangeArrowheads="1"/>
          </p:cNvSpPr>
          <p:nvPr/>
        </p:nvSpPr>
        <p:spPr bwMode="auto">
          <a:xfrm>
            <a:off x="381000" y="533400"/>
            <a:ext cx="8458200" cy="45720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charset="0"/>
                <a:ea typeface="Times New Roman" charset="0"/>
              </a:rPr>
              <a:t>PART </a:t>
            </a:r>
            <a:r>
              <a:rPr kumimoji="0" lang="en-US" sz="2000" b="0" i="0" u="none" strike="noStrike" cap="none" normalizeH="0" baseline="0" dirty="0" smtClean="0">
                <a:ln>
                  <a:noFill/>
                </a:ln>
                <a:solidFill>
                  <a:schemeClr val="tx1"/>
                </a:solidFill>
                <a:effectLst/>
                <a:latin typeface="Times" charset="0"/>
                <a:ea typeface="Times New Roman" charset="0"/>
              </a:rPr>
              <a:t>II</a:t>
            </a:r>
            <a:r>
              <a:rPr kumimoji="0" lang="en-US" sz="2000" b="0" i="0" u="none" strike="noStrike" cap="none" normalizeH="0" dirty="0" smtClean="0">
                <a:ln>
                  <a:noFill/>
                </a:ln>
                <a:solidFill>
                  <a:schemeClr val="tx1"/>
                </a:solidFill>
                <a:effectLst/>
                <a:latin typeface="Times" charset="0"/>
                <a:ea typeface="Times New Roman" charset="0"/>
              </a:rPr>
              <a:t> </a:t>
            </a:r>
            <a:r>
              <a:rPr kumimoji="0" lang="en-US" sz="2000" b="0" i="0" u="none" strike="noStrike" cap="none" normalizeH="0" baseline="0" dirty="0" smtClean="0">
                <a:ln>
                  <a:noFill/>
                </a:ln>
                <a:solidFill>
                  <a:schemeClr val="tx1"/>
                </a:solidFill>
                <a:effectLst/>
                <a:latin typeface="Times" charset="0"/>
                <a:ea typeface="Times New Roman" charset="0"/>
              </a:rPr>
              <a:t>Evaluate </a:t>
            </a:r>
            <a:r>
              <a:rPr kumimoji="0" lang="en-US" sz="2000" b="0" i="0" u="none" strike="noStrike" cap="none" normalizeH="0" baseline="0" dirty="0">
                <a:ln>
                  <a:noFill/>
                </a:ln>
                <a:solidFill>
                  <a:schemeClr val="tx1"/>
                </a:solidFill>
                <a:effectLst/>
                <a:latin typeface="Times" charset="0"/>
                <a:ea typeface="Times New Roman" charset="0"/>
              </a:rPr>
              <a:t>the following expressions quickly.  State the property you used to help make the computation faster. </a:t>
            </a:r>
            <a:r>
              <a:rPr kumimoji="0" lang="en-US" sz="2000" b="0" i="0" u="none" strike="noStrike" cap="none" normalizeH="0" baseline="0" dirty="0" smtClean="0">
                <a:ln>
                  <a:noFill/>
                </a:ln>
                <a:solidFill>
                  <a:schemeClr val="tx1"/>
                </a:solidFill>
                <a:effectLst/>
                <a:latin typeface="Times" charset="0"/>
                <a:ea typeface="Times New Roman"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charset="0"/>
                <a:ea typeface="Times New Roman" charset="0"/>
              </a:rPr>
              <a:t>1</a:t>
            </a:r>
            <a:r>
              <a:rPr kumimoji="0" lang="en-US" sz="2000" b="0" i="0" u="none" strike="noStrike" cap="none" normalizeH="0" baseline="0" dirty="0" smtClean="0">
                <a:ln>
                  <a:noFill/>
                </a:ln>
                <a:solidFill>
                  <a:schemeClr val="tx1"/>
                </a:solidFill>
                <a:effectLst/>
                <a:latin typeface="Times" charset="0"/>
                <a:ea typeface="Times New Roman" charset="0"/>
              </a:rPr>
              <a:t>.  15 </a:t>
            </a:r>
            <a:r>
              <a:rPr kumimoji="0" lang="en-US" sz="2000" b="0" i="0" u="none" strike="noStrike" cap="none" normalizeH="0" baseline="0" dirty="0">
                <a:ln>
                  <a:noFill/>
                </a:ln>
                <a:solidFill>
                  <a:schemeClr val="tx1"/>
                </a:solidFill>
                <a:effectLst/>
                <a:latin typeface="Times" charset="0"/>
                <a:ea typeface="Times New Roman" charset="0"/>
              </a:rPr>
              <a:t>+ 15 + 7 + </a:t>
            </a:r>
            <a:r>
              <a:rPr kumimoji="0" lang="en-US" sz="2000" b="0" i="0" u="none" strike="noStrike" cap="none" normalizeH="0" baseline="0" dirty="0" smtClean="0">
                <a:ln>
                  <a:noFill/>
                </a:ln>
                <a:solidFill>
                  <a:schemeClr val="tx1"/>
                </a:solidFill>
                <a:effectLst/>
                <a:latin typeface="Times" charset="0"/>
                <a:ea typeface="Times New Roman" charset="0"/>
              </a:rPr>
              <a:t>8				2</a:t>
            </a:r>
            <a:r>
              <a:rPr kumimoji="0" lang="en-US" sz="2000" b="0" i="0" u="none" strike="noStrike" cap="none" normalizeH="0" baseline="0" dirty="0">
                <a:ln>
                  <a:noFill/>
                </a:ln>
                <a:solidFill>
                  <a:schemeClr val="tx1"/>
                </a:solidFill>
                <a:effectLst/>
                <a:latin typeface="Times" charset="0"/>
                <a:ea typeface="Times New Roman" charset="0"/>
              </a:rPr>
              <a:t>. </a:t>
            </a:r>
            <a:r>
              <a:rPr kumimoji="0" lang="en-US" sz="2000" b="0" i="0" u="none" strike="noStrike" cap="none" normalizeH="0" baseline="0" dirty="0" smtClean="0">
                <a:ln>
                  <a:noFill/>
                </a:ln>
                <a:solidFill>
                  <a:schemeClr val="tx1"/>
                </a:solidFill>
                <a:effectLst/>
                <a:latin typeface="Times" charset="0"/>
                <a:ea typeface="Times New Roman" charset="0"/>
              </a:rPr>
              <a:t>   5 </a:t>
            </a:r>
            <a:r>
              <a:rPr kumimoji="0" lang="en-US" sz="2000" b="0" i="0" u="none" strike="noStrike" cap="none" normalizeH="0" baseline="0" dirty="0" err="1" smtClean="0">
                <a:ln>
                  <a:noFill/>
                </a:ln>
                <a:solidFill>
                  <a:schemeClr val="tx1"/>
                </a:solidFill>
                <a:effectLst/>
                <a:latin typeface="Wingdings"/>
                <a:ea typeface="Wingdings"/>
                <a:cs typeface="Wingdings"/>
              </a:rPr>
              <a:t></a:t>
            </a:r>
            <a:r>
              <a:rPr kumimoji="0" lang="en-US" sz="2000" b="0" i="0" u="none" strike="noStrike" cap="none" normalizeH="0" baseline="0" dirty="0" smtClean="0">
                <a:ln>
                  <a:noFill/>
                </a:ln>
                <a:solidFill>
                  <a:schemeClr val="tx1"/>
                </a:solidFill>
                <a:effectLst/>
                <a:latin typeface="Times" charset="0"/>
                <a:ea typeface="Times New Roman" charset="0"/>
              </a:rPr>
              <a:t> 9 </a:t>
            </a:r>
            <a:r>
              <a:rPr kumimoji="0" lang="en-US" sz="2000" b="0" i="0" u="none" strike="noStrike" cap="none" normalizeH="0" baseline="0" dirty="0" err="1" smtClean="0">
                <a:ln>
                  <a:noFill/>
                </a:ln>
                <a:solidFill>
                  <a:schemeClr val="tx1"/>
                </a:solidFill>
                <a:effectLst/>
                <a:latin typeface="Wingdings"/>
                <a:ea typeface="Wingdings"/>
                <a:cs typeface="Wingdings"/>
              </a:rPr>
              <a:t></a:t>
            </a:r>
            <a:r>
              <a:rPr kumimoji="0" lang="en-US" sz="2000" b="0" i="0" u="none" strike="noStrike" cap="none" normalizeH="0" baseline="0" dirty="0" smtClean="0">
                <a:ln>
                  <a:noFill/>
                </a:ln>
                <a:solidFill>
                  <a:schemeClr val="tx1"/>
                </a:solidFill>
                <a:effectLst/>
                <a:latin typeface="Times" charset="0"/>
                <a:ea typeface="Times New Roman" charset="0"/>
              </a:rPr>
              <a:t> </a:t>
            </a:r>
            <a:r>
              <a:rPr kumimoji="0" lang="en-US" sz="2000" b="0" i="0" u="none" strike="noStrike" cap="none" normalizeH="0" baseline="0" dirty="0">
                <a:ln>
                  <a:noFill/>
                </a:ln>
                <a:solidFill>
                  <a:schemeClr val="tx1"/>
                </a:solidFill>
                <a:effectLst/>
                <a:latin typeface="Times" charset="0"/>
                <a:ea typeface="Times New Roman" charset="0"/>
              </a:rPr>
              <a:t>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charset="0"/>
                <a:ea typeface="Times New Roman" charset="0"/>
              </a:rPr>
              <a:t>3</a:t>
            </a:r>
            <a:r>
              <a:rPr kumimoji="0" lang="en-US" sz="2000" b="0" i="0" u="none" strike="noStrike" cap="none" normalizeH="0" baseline="0" dirty="0">
                <a:ln>
                  <a:noFill/>
                </a:ln>
                <a:solidFill>
                  <a:schemeClr val="tx1"/>
                </a:solidFill>
                <a:effectLst/>
                <a:latin typeface="Times" charset="0"/>
                <a:ea typeface="Times New Roman" charset="0"/>
              </a:rPr>
              <a:t>.  11 + 3 + 9 + </a:t>
            </a:r>
            <a:r>
              <a:rPr kumimoji="0" lang="en-US" sz="2000" b="0" i="0" u="none" strike="noStrike" cap="none" normalizeH="0" baseline="0" dirty="0" smtClean="0">
                <a:ln>
                  <a:noFill/>
                </a:ln>
                <a:solidFill>
                  <a:schemeClr val="tx1"/>
                </a:solidFill>
                <a:effectLst/>
                <a:latin typeface="Times" charset="0"/>
                <a:ea typeface="Times New Roman" charset="0"/>
              </a:rPr>
              <a:t>17				4.  13 </a:t>
            </a:r>
            <a:r>
              <a:rPr kumimoji="0" lang="en-US" sz="2000" b="0" i="0" u="none" strike="noStrike" cap="none" normalizeH="0" baseline="0" dirty="0" err="1" smtClean="0">
                <a:ln>
                  <a:noFill/>
                </a:ln>
                <a:solidFill>
                  <a:schemeClr val="tx1"/>
                </a:solidFill>
                <a:effectLst/>
                <a:latin typeface="Wingdings"/>
                <a:ea typeface="Wingdings"/>
                <a:cs typeface="Wingdings"/>
              </a:rPr>
              <a:t></a:t>
            </a:r>
            <a:r>
              <a:rPr kumimoji="0" lang="en-US" sz="2000" b="0" i="0" u="none" strike="noStrike" cap="none" normalizeH="0" baseline="0" dirty="0" smtClean="0">
                <a:ln>
                  <a:noFill/>
                </a:ln>
                <a:solidFill>
                  <a:schemeClr val="tx1"/>
                </a:solidFill>
                <a:effectLst/>
                <a:latin typeface="Times" charset="0"/>
                <a:ea typeface="Times New Roman" charset="0"/>
              </a:rPr>
              <a:t> 2 </a:t>
            </a:r>
            <a:r>
              <a:rPr kumimoji="0" lang="en-US" sz="2000" b="0" i="0" u="none" strike="noStrike" cap="none" normalizeH="0" baseline="0" dirty="0" err="1" smtClean="0">
                <a:ln>
                  <a:noFill/>
                </a:ln>
                <a:solidFill>
                  <a:schemeClr val="tx1"/>
                </a:solidFill>
                <a:effectLst/>
                <a:latin typeface="Wingdings"/>
                <a:ea typeface="Wingdings"/>
                <a:cs typeface="Wingdings"/>
              </a:rPr>
              <a:t></a:t>
            </a:r>
            <a:r>
              <a:rPr kumimoji="0" lang="en-US" sz="2000" b="0" i="0" u="none" strike="noStrike" cap="none" normalizeH="0" baseline="0" dirty="0" smtClean="0">
                <a:ln>
                  <a:noFill/>
                </a:ln>
                <a:solidFill>
                  <a:schemeClr val="tx1"/>
                </a:solidFill>
                <a:effectLst/>
                <a:latin typeface="Times" charset="0"/>
                <a:ea typeface="Times New Roman" charset="0"/>
              </a:rPr>
              <a:t> </a:t>
            </a:r>
            <a:r>
              <a:rPr kumimoji="0" lang="en-US" sz="2000" b="0" i="0" u="none" strike="noStrike" cap="none" normalizeH="0" baseline="0" dirty="0">
                <a:ln>
                  <a:noFill/>
                </a:ln>
                <a:solidFill>
                  <a:schemeClr val="tx1"/>
                </a:solidFill>
                <a:effectLst/>
                <a:latin typeface="Times" charset="0"/>
                <a:ea typeface="Times New Roman" charset="0"/>
              </a:rPr>
              <a:t>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charset="0"/>
                <a:ea typeface="Times New Roman" charset="0"/>
              </a:rPr>
              <a:t>5.  </a:t>
            </a:r>
            <a:r>
              <a:rPr kumimoji="0" lang="en-US" sz="2000" b="0" i="0" u="none" strike="noStrike" cap="none" normalizeH="0" baseline="0" dirty="0" smtClean="0">
                <a:ln>
                  <a:noFill/>
                </a:ln>
                <a:solidFill>
                  <a:schemeClr val="tx1"/>
                </a:solidFill>
                <a:effectLst/>
                <a:latin typeface="Times" charset="0"/>
                <a:ea typeface="Times New Roman" charset="0"/>
              </a:rPr>
              <a:t>Theo’s </a:t>
            </a:r>
            <a:r>
              <a:rPr kumimoji="0" lang="en-US" sz="2000" b="0" i="0" u="none" strike="noStrike" cap="none" normalizeH="0" baseline="0" dirty="0">
                <a:ln>
                  <a:noFill/>
                </a:ln>
                <a:solidFill>
                  <a:schemeClr val="tx1"/>
                </a:solidFill>
                <a:effectLst/>
                <a:latin typeface="Times" charset="0"/>
                <a:ea typeface="Times New Roman" charset="0"/>
              </a:rPr>
              <a:t>grades for his last four quizzes are stated below.  He wants to find the average of his grades.  Show </a:t>
            </a:r>
            <a:r>
              <a:rPr kumimoji="0" lang="en-US" sz="2000" b="0" i="0" u="none" strike="noStrike" cap="none" normalizeH="0" baseline="0" dirty="0" smtClean="0">
                <a:ln>
                  <a:noFill/>
                </a:ln>
                <a:solidFill>
                  <a:schemeClr val="tx1"/>
                </a:solidFill>
                <a:effectLst/>
                <a:latin typeface="Times" charset="0"/>
                <a:ea typeface="Times New Roman" charset="0"/>
              </a:rPr>
              <a:t>Theo </a:t>
            </a:r>
            <a:r>
              <a:rPr kumimoji="0" lang="en-US" sz="2000" b="0" i="0" u="none" strike="noStrike" cap="none" normalizeH="0" baseline="0" dirty="0">
                <a:ln>
                  <a:noFill/>
                </a:ln>
                <a:solidFill>
                  <a:schemeClr val="tx1"/>
                </a:solidFill>
                <a:effectLst/>
                <a:latin typeface="Times" charset="0"/>
                <a:ea typeface="Times New Roman" charset="0"/>
              </a:rPr>
              <a:t>how he can add his scores quickly using the properties you learned in </a:t>
            </a:r>
            <a:r>
              <a:rPr kumimoji="0" lang="en-US" sz="2000" b="0" i="0" u="none" strike="noStrike" cap="none" normalizeH="0" baseline="0" dirty="0" smtClean="0">
                <a:ln>
                  <a:noFill/>
                </a:ln>
                <a:solidFill>
                  <a:schemeClr val="tx1"/>
                </a:solidFill>
                <a:effectLst/>
                <a:latin typeface="Times" charset="0"/>
                <a:ea typeface="Times New Roman" charset="0"/>
              </a:rPr>
              <a:t>class before he divides.</a:t>
            </a:r>
            <a:r>
              <a:rPr kumimoji="0" lang="en-US" sz="2000" b="0" i="0" u="none" strike="noStrike" cap="none" normalizeH="0" dirty="0" smtClean="0">
                <a:ln>
                  <a:noFill/>
                </a:ln>
                <a:solidFill>
                  <a:schemeClr val="tx1"/>
                </a:solidFill>
                <a:effectLst/>
                <a:latin typeface="Times" charset="0"/>
                <a:ea typeface="Times New Roman" charset="0"/>
              </a:rPr>
              <a:t>  E</a:t>
            </a:r>
            <a:r>
              <a:rPr kumimoji="0" lang="en-US" sz="2000" b="0" i="0" u="none" strike="noStrike" cap="none" normalizeH="0" baseline="0" dirty="0" smtClean="0">
                <a:ln>
                  <a:noFill/>
                </a:ln>
                <a:solidFill>
                  <a:schemeClr val="tx1"/>
                </a:solidFill>
                <a:effectLst/>
                <a:latin typeface="Times" charset="0"/>
                <a:ea typeface="Times New Roman" charset="0"/>
              </a:rPr>
              <a:t>xplain.  </a:t>
            </a:r>
            <a:endParaRPr kumimoji="0" lang="en-US" sz="2000" b="0" i="0" u="none" strike="noStrike" cap="none" normalizeH="0" baseline="0" dirty="0">
              <a:ln>
                <a:noFill/>
              </a:ln>
              <a:solidFill>
                <a:schemeClr val="tx1"/>
              </a:solidFill>
              <a:effectLst/>
              <a:latin typeface="Times"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charset="0"/>
                <a:ea typeface="Times New Roman" charset="0"/>
              </a:rPr>
              <a:t>Quiz Grades:  81 + 0 + 88 + 82</a:t>
            </a:r>
            <a:endParaRPr kumimoji="0" lang="en-US" sz="2000" b="1" i="0" u="none" strike="noStrike" cap="none" normalizeH="0" baseline="0" dirty="0" smtClean="0">
              <a:ln>
                <a:noFill/>
              </a:ln>
              <a:solidFill>
                <a:schemeClr val="tx1"/>
              </a:solidFill>
              <a:effectLst/>
              <a:latin typeface="Times"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charset="0"/>
              <a:ea typeface="Times New Roman" charset="0"/>
            </a:endParaRPr>
          </a:p>
        </p:txBody>
      </p:sp>
      <p:sp>
        <p:nvSpPr>
          <p:cNvPr id="150541" name="Text Box 13"/>
          <p:cNvSpPr txBox="1">
            <a:spLocks noChangeArrowheads="1"/>
          </p:cNvSpPr>
          <p:nvPr/>
        </p:nvSpPr>
        <p:spPr bwMode="auto">
          <a:xfrm>
            <a:off x="152400" y="1447800"/>
            <a:ext cx="2819774" cy="12954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FF0000"/>
                </a:solidFill>
                <a:effectLst/>
                <a:latin typeface="Times" charset="0"/>
                <a:ea typeface="Times New Roman" charset="0"/>
              </a:rPr>
              <a:t>15 + 15 +15</a:t>
            </a:r>
            <a:endParaRPr kumimoji="0" lang="en-US" sz="2000" b="0" i="0" u="none" strike="noStrike" cap="none" normalizeH="0" baseline="0" dirty="0" smtClean="0">
              <a:ln>
                <a:noFill/>
              </a:ln>
              <a:solidFill>
                <a:srgbClr val="FF0000"/>
              </a:solidFill>
              <a:effectLst/>
              <a:latin typeface="Times"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charset="0"/>
                <a:ea typeface="Times New Roman" charset="0"/>
              </a:rPr>
              <a:t>  45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FF0000"/>
                </a:solidFill>
                <a:effectLst/>
                <a:latin typeface="Times" charset="0"/>
                <a:ea typeface="Times New Roman" charset="0"/>
              </a:rPr>
              <a:t>Associative of Addition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FF0000"/>
              </a:solidFill>
              <a:effectLst/>
              <a:latin typeface="Times"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a typeface="Times New Roman" charset="0"/>
            </a:endParaRPr>
          </a:p>
        </p:txBody>
      </p:sp>
      <p:sp>
        <p:nvSpPr>
          <p:cNvPr id="150543" name="Text Box 15"/>
          <p:cNvSpPr txBox="1">
            <a:spLocks noChangeArrowheads="1"/>
          </p:cNvSpPr>
          <p:nvPr/>
        </p:nvSpPr>
        <p:spPr bwMode="auto">
          <a:xfrm>
            <a:off x="685796" y="2648898"/>
            <a:ext cx="3505574" cy="10668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FF0000"/>
                </a:solidFill>
                <a:effectLst/>
                <a:latin typeface="Times" charset="0"/>
                <a:ea typeface="Times New Roman" charset="0"/>
              </a:rPr>
              <a:t>11 + 9 + 3 + 17</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FF0000"/>
                </a:solidFill>
                <a:effectLst/>
                <a:latin typeface="Times" charset="0"/>
                <a:ea typeface="Times New Roman" charset="0"/>
              </a:rPr>
              <a:t>20</a:t>
            </a:r>
            <a:r>
              <a:rPr kumimoji="0" lang="en-US" sz="2000" b="0" i="0" u="none" strike="noStrike" cap="none" normalizeH="0" baseline="0" dirty="0" smtClean="0">
                <a:ln>
                  <a:noFill/>
                </a:ln>
                <a:solidFill>
                  <a:srgbClr val="FF0000"/>
                </a:solidFill>
                <a:effectLst/>
                <a:latin typeface="Times" charset="0"/>
                <a:ea typeface="Times New Roman" charset="0"/>
              </a:rPr>
              <a:t> + </a:t>
            </a:r>
            <a:r>
              <a:rPr kumimoji="0" lang="en-US" sz="2000" b="0" i="0" u="none" strike="noStrike" cap="none" normalizeH="0" baseline="0" dirty="0">
                <a:ln>
                  <a:noFill/>
                </a:ln>
                <a:solidFill>
                  <a:srgbClr val="FF0000"/>
                </a:solidFill>
                <a:effectLst/>
                <a:latin typeface="Times" charset="0"/>
                <a:ea typeface="Times New Roman" charset="0"/>
              </a:rPr>
              <a:t>20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FF0000"/>
                </a:solidFill>
                <a:effectLst/>
                <a:latin typeface="Times" charset="0"/>
                <a:ea typeface="Times New Roman" charset="0"/>
              </a:rPr>
              <a:t>Commutative of Addition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FF0000"/>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a typeface="Times New Roman" charset="0"/>
            </a:endParaRPr>
          </a:p>
        </p:txBody>
      </p:sp>
      <p:sp>
        <p:nvSpPr>
          <p:cNvPr id="150544" name="Text Box 16"/>
          <p:cNvSpPr txBox="1">
            <a:spLocks noChangeArrowheads="1"/>
          </p:cNvSpPr>
          <p:nvPr/>
        </p:nvSpPr>
        <p:spPr bwMode="auto">
          <a:xfrm>
            <a:off x="5105400" y="2635250"/>
            <a:ext cx="3429000" cy="9144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charset="0"/>
                <a:ea typeface="Times New Roman" charset="0"/>
              </a:rPr>
              <a:t>	   13 </a:t>
            </a:r>
            <a:r>
              <a:rPr kumimoji="0" lang="en-US" sz="2000" b="0" i="0" u="none" strike="noStrike" cap="none" normalizeH="0" baseline="0" dirty="0" err="1" smtClean="0">
                <a:ln>
                  <a:noFill/>
                </a:ln>
                <a:solidFill>
                  <a:srgbClr val="FF0000"/>
                </a:solidFill>
                <a:effectLst/>
                <a:latin typeface="Wingdings" charset="2"/>
                <a:ea typeface="Times New Roman" charset="0"/>
                <a:sym typeface="Wingdings" charset="2"/>
              </a:rPr>
              <a:t></a:t>
            </a:r>
            <a:r>
              <a:rPr kumimoji="0" lang="en-US" sz="2000" b="0" i="0" u="none" strike="noStrike" cap="none" normalizeH="0" baseline="0" dirty="0" smtClean="0">
                <a:ln>
                  <a:noFill/>
                </a:ln>
                <a:solidFill>
                  <a:srgbClr val="FF0000"/>
                </a:solidFill>
                <a:effectLst/>
                <a:latin typeface="Times" charset="0"/>
                <a:ea typeface="Times New Roman" charset="0"/>
              </a:rPr>
              <a:t> </a:t>
            </a:r>
            <a:r>
              <a:rPr kumimoji="0" lang="en-US" sz="2000" b="0" i="0" u="none" strike="noStrike" cap="none" normalizeH="0" baseline="0" dirty="0">
                <a:ln>
                  <a:noFill/>
                </a:ln>
                <a:solidFill>
                  <a:srgbClr val="FF0000"/>
                </a:solidFill>
                <a:effectLst/>
                <a:latin typeface="Times" charset="0"/>
                <a:ea typeface="Times New Roman" charset="0"/>
              </a:rPr>
              <a:t>10</a:t>
            </a:r>
            <a:endParaRPr kumimoji="0" lang="en-US" sz="2000" b="0" i="0" u="none" strike="noStrike" cap="none" normalizeH="0" baseline="0" dirty="0" smtClean="0">
              <a:ln>
                <a:noFill/>
              </a:ln>
              <a:solidFill>
                <a:srgbClr val="FF0000"/>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charset="0"/>
                <a:ea typeface="Times New Roman" charset="0"/>
              </a:rPr>
              <a:t>	     130</a:t>
            </a:r>
            <a:endParaRPr kumimoji="0" lang="en-US" sz="2000" b="0" i="0" u="none" strike="noStrike" cap="none" normalizeH="0" baseline="0" dirty="0">
              <a:ln>
                <a:noFill/>
              </a:ln>
              <a:solidFill>
                <a:srgbClr val="FF0000"/>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FF0000"/>
                </a:solidFill>
                <a:effectLst/>
                <a:latin typeface="Times" charset="0"/>
                <a:ea typeface="Times New Roman" charset="0"/>
              </a:rPr>
              <a:t>Associative of Multiplication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a typeface="Times New Roman" charset="0"/>
            </a:endParaRPr>
          </a:p>
        </p:txBody>
      </p:sp>
      <p:sp>
        <p:nvSpPr>
          <p:cNvPr id="25" name="TextBox 24"/>
          <p:cNvSpPr txBox="1"/>
          <p:nvPr/>
        </p:nvSpPr>
        <p:spPr>
          <a:xfrm>
            <a:off x="609600" y="4953000"/>
            <a:ext cx="8026400" cy="923330"/>
          </a:xfrm>
          <a:prstGeom prst="rect">
            <a:avLst/>
          </a:prstGeom>
          <a:noFill/>
        </p:spPr>
        <p:txBody>
          <a:bodyPr wrap="square" rtlCol="0">
            <a:spAutoFit/>
          </a:bodyPr>
          <a:lstStyle/>
          <a:p>
            <a:pPr lvl="0"/>
            <a:r>
              <a:rPr lang="en-US" dirty="0" smtClean="0">
                <a:solidFill>
                  <a:srgbClr val="FF0000"/>
                </a:solidFill>
                <a:latin typeface="Times" charset="0"/>
                <a:ea typeface="Times New Roman" charset="0"/>
              </a:rPr>
              <a:t>Possible answer: add the 88 and 82 to get 170 using the Associative of Addition. Then add 81 and 170 to get 251, using the Commutative of Addition, and adding 0 will not change the sum because of the Identity of Addition.  </a:t>
            </a:r>
            <a:endParaRPr lang="en-US" dirty="0">
              <a:solidFill>
                <a:srgbClr val="FF0000"/>
              </a:solidFill>
              <a:latin typeface="Times" charset="0"/>
              <a:ea typeface="Times New Roman" charset="0"/>
            </a:endParaRPr>
          </a:p>
        </p:txBody>
      </p:sp>
      <p:grpSp>
        <p:nvGrpSpPr>
          <p:cNvPr id="27" name="Group 26"/>
          <p:cNvGrpSpPr/>
          <p:nvPr/>
        </p:nvGrpSpPr>
        <p:grpSpPr>
          <a:xfrm>
            <a:off x="6299200" y="1371600"/>
            <a:ext cx="2616200" cy="1371600"/>
            <a:chOff x="6299200" y="1371600"/>
            <a:chExt cx="2616200" cy="1371600"/>
          </a:xfrm>
        </p:grpSpPr>
        <p:sp>
          <p:nvSpPr>
            <p:cNvPr id="150542" name="Text Box 14"/>
            <p:cNvSpPr txBox="1">
              <a:spLocks noChangeArrowheads="1"/>
            </p:cNvSpPr>
            <p:nvPr/>
          </p:nvSpPr>
          <p:spPr bwMode="auto">
            <a:xfrm>
              <a:off x="6299200" y="1371600"/>
              <a:ext cx="1397000" cy="13716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lvl="0"/>
              <a:r>
                <a:rPr kumimoji="0" lang="en-US" sz="2000" b="0" i="0" u="none" strike="noStrike" cap="none" normalizeH="0" baseline="0" dirty="0">
                  <a:ln>
                    <a:noFill/>
                  </a:ln>
                  <a:solidFill>
                    <a:srgbClr val="FF0000"/>
                  </a:solidFill>
                  <a:effectLst/>
                  <a:latin typeface="Times" charset="0"/>
                  <a:ea typeface="Times New Roman" charset="0"/>
                </a:rPr>
                <a:t>5</a:t>
              </a:r>
              <a:r>
                <a:rPr kumimoji="0" lang="en-US" sz="2000" b="0" i="0" u="none" strike="noStrike" cap="none" normalizeH="0" baseline="0" dirty="0" smtClean="0">
                  <a:ln>
                    <a:noFill/>
                  </a:ln>
                  <a:solidFill>
                    <a:srgbClr val="FF0000"/>
                  </a:solidFill>
                  <a:effectLst/>
                  <a:latin typeface="Times" charset="0"/>
                  <a:ea typeface="Times New Roman" charset="0"/>
                </a:rPr>
                <a:t> </a:t>
              </a:r>
              <a:r>
                <a:rPr kumimoji="0" lang="en-US" sz="2000" b="0" i="0" u="none" strike="noStrike" cap="none" normalizeH="0" baseline="0" dirty="0" err="1" smtClean="0">
                  <a:ln>
                    <a:noFill/>
                  </a:ln>
                  <a:solidFill>
                    <a:srgbClr val="FF0000"/>
                  </a:solidFill>
                  <a:effectLst/>
                  <a:latin typeface="Wingdings"/>
                  <a:ea typeface="Wingdings"/>
                  <a:cs typeface="Wingdings"/>
                </a:rPr>
                <a:t></a:t>
              </a:r>
              <a:r>
                <a:rPr kumimoji="0" lang="en-US" sz="2000" b="0" i="0" u="none" strike="noStrike" cap="none" normalizeH="0" baseline="0" dirty="0" smtClean="0">
                  <a:ln>
                    <a:noFill/>
                  </a:ln>
                  <a:solidFill>
                    <a:srgbClr val="FF0000"/>
                  </a:solidFill>
                  <a:effectLst/>
                  <a:latin typeface="Times" charset="0"/>
                  <a:ea typeface="Times New Roman" charset="0"/>
                </a:rPr>
                <a:t> </a:t>
              </a:r>
              <a:r>
                <a:rPr kumimoji="0" lang="en-US" sz="2000" b="0" i="0" u="none" strike="noStrike" cap="none" normalizeH="0" baseline="0" dirty="0">
                  <a:ln>
                    <a:noFill/>
                  </a:ln>
                  <a:solidFill>
                    <a:srgbClr val="FF0000"/>
                  </a:solidFill>
                  <a:effectLst/>
                  <a:latin typeface="Times" charset="0"/>
                  <a:ea typeface="Times New Roman" charset="0"/>
                </a:rPr>
                <a:t>4</a:t>
              </a:r>
              <a:r>
                <a:rPr kumimoji="0" lang="en-US" sz="2000" b="0" i="0" u="none" strike="noStrike" cap="none" normalizeH="0" baseline="0" dirty="0" smtClean="0">
                  <a:ln>
                    <a:noFill/>
                  </a:ln>
                  <a:solidFill>
                    <a:srgbClr val="FF0000"/>
                  </a:solidFill>
                  <a:effectLst/>
                  <a:latin typeface="Times" charset="0"/>
                  <a:ea typeface="Times New Roman" charset="0"/>
                </a:rPr>
                <a:t> </a:t>
              </a:r>
              <a:r>
                <a:rPr kumimoji="0" lang="en-US" sz="2000" b="0" i="0" u="none" strike="noStrike" cap="none" normalizeH="0" baseline="0" dirty="0" err="1" smtClean="0">
                  <a:ln>
                    <a:noFill/>
                  </a:ln>
                  <a:solidFill>
                    <a:srgbClr val="FF0000"/>
                  </a:solidFill>
                  <a:effectLst/>
                  <a:latin typeface="Wingdings"/>
                  <a:ea typeface="Wingdings"/>
                  <a:cs typeface="Wingdings"/>
                </a:rPr>
                <a:t></a:t>
              </a:r>
              <a:r>
                <a:rPr kumimoji="0" lang="en-US" sz="2000" b="0" i="0" u="none" strike="noStrike" cap="none" normalizeH="0" baseline="0" dirty="0" smtClean="0">
                  <a:ln>
                    <a:noFill/>
                  </a:ln>
                  <a:solidFill>
                    <a:srgbClr val="FF0000"/>
                  </a:solidFill>
                  <a:effectLst/>
                  <a:latin typeface="Times" charset="0"/>
                  <a:ea typeface="Times New Roman" charset="0"/>
                </a:rPr>
                <a:t> 9</a:t>
              </a:r>
            </a:p>
            <a:p>
              <a:pPr lvl="0"/>
              <a:r>
                <a:rPr kumimoji="0" lang="en-US" sz="2000" b="0" i="0" u="none" strike="noStrike" cap="none" normalizeH="0" baseline="0" dirty="0">
                  <a:ln>
                    <a:noFill/>
                  </a:ln>
                  <a:solidFill>
                    <a:srgbClr val="FF0000"/>
                  </a:solidFill>
                  <a:effectLst/>
                  <a:latin typeface="Times" charset="0"/>
                  <a:ea typeface="Times New Roman" charset="0"/>
                </a:rPr>
                <a:t>20</a:t>
              </a:r>
              <a:r>
                <a:rPr kumimoji="0" lang="en-US" sz="2000" b="0" i="0" u="none" strike="noStrike" cap="none" normalizeH="0" baseline="0" dirty="0" smtClean="0">
                  <a:ln>
                    <a:noFill/>
                  </a:ln>
                  <a:solidFill>
                    <a:srgbClr val="FF0000"/>
                  </a:solidFill>
                  <a:effectLst/>
                  <a:latin typeface="Times" charset="0"/>
                  <a:ea typeface="Times New Roman" charset="0"/>
                </a:rPr>
                <a:t> </a:t>
              </a:r>
              <a:r>
                <a:rPr kumimoji="0" lang="en-US" sz="2000" b="0" i="0" u="none" strike="noStrike" cap="none" normalizeH="0" baseline="0" dirty="0" err="1" smtClean="0">
                  <a:ln>
                    <a:noFill/>
                  </a:ln>
                  <a:solidFill>
                    <a:srgbClr val="FF0000"/>
                  </a:solidFill>
                  <a:effectLst/>
                  <a:latin typeface="Wingdings"/>
                  <a:ea typeface="Wingdings"/>
                  <a:cs typeface="Wingdings"/>
                </a:rPr>
                <a:t></a:t>
              </a:r>
              <a:r>
                <a:rPr kumimoji="0" lang="en-US" sz="2000" b="0" i="0" u="none" strike="noStrike" cap="none" normalizeH="0" baseline="0" dirty="0" smtClean="0">
                  <a:ln>
                    <a:noFill/>
                  </a:ln>
                  <a:solidFill>
                    <a:srgbClr val="FF0000"/>
                  </a:solidFill>
                  <a:effectLst/>
                  <a:latin typeface="Times" charset="0"/>
                  <a:ea typeface="Times New Roman" charset="0"/>
                </a:rPr>
                <a:t> 9</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charset="0"/>
                  <a:ea typeface="Times New Roman" charset="0"/>
                </a:rPr>
                <a:t>180</a:t>
              </a:r>
              <a:r>
                <a:rPr kumimoji="0" lang="en-US" sz="2000" b="0" i="0" u="none" strike="noStrike" cap="none" normalizeH="0" dirty="0" smtClean="0">
                  <a:ln>
                    <a:noFill/>
                  </a:ln>
                  <a:solidFill>
                    <a:srgbClr val="FF0000"/>
                  </a:solidFill>
                  <a:effectLst/>
                  <a:latin typeface="Times" charset="0"/>
                  <a:ea typeface="Times New Roman" charset="0"/>
                </a:rPr>
                <a:t> </a:t>
              </a:r>
              <a:r>
                <a:rPr kumimoji="0" lang="en-US" sz="2000" b="0" i="0" u="none" strike="noStrike" cap="none" normalizeH="0" baseline="0" dirty="0" smtClean="0">
                  <a:ln>
                    <a:noFill/>
                  </a:ln>
                  <a:solidFill>
                    <a:srgbClr val="FF0000"/>
                  </a:solidFill>
                  <a:effectLst/>
                  <a:latin typeface="Times" charset="0"/>
                  <a:ea typeface="Times New Roman"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ea typeface="Times New Roman" charset="0"/>
                </a:rPr>
                <a:t>         </a:t>
              </a:r>
              <a:endParaRPr kumimoji="0" lang="en-US" sz="2000" b="0" i="0" u="none" strike="noStrike" cap="none" normalizeH="0" baseline="0" dirty="0">
                <a:ln>
                  <a:noFill/>
                </a:ln>
                <a:solidFill>
                  <a:schemeClr val="tx1"/>
                </a:solidFill>
                <a:effectLst/>
                <a:latin typeface="Times New Roman" charset="0"/>
                <a:ea typeface="Times New Roman" charset="0"/>
              </a:endParaRPr>
            </a:p>
          </p:txBody>
        </p:sp>
        <p:sp>
          <p:nvSpPr>
            <p:cNvPr id="26" name="TextBox 25"/>
            <p:cNvSpPr txBox="1"/>
            <p:nvPr/>
          </p:nvSpPr>
          <p:spPr>
            <a:xfrm>
              <a:off x="7315200" y="1447800"/>
              <a:ext cx="1600200" cy="923330"/>
            </a:xfrm>
            <a:prstGeom prst="rect">
              <a:avLst/>
            </a:prstGeom>
            <a:noFill/>
          </p:spPr>
          <p:txBody>
            <a:bodyPr wrap="square" rtlCol="0">
              <a:spAutoFit/>
            </a:bodyPr>
            <a:lstStyle/>
            <a:p>
              <a:pPr algn="ctr"/>
              <a:r>
                <a:rPr lang="en-US" dirty="0" smtClean="0">
                  <a:solidFill>
                    <a:srgbClr val="FF0000"/>
                  </a:solidFill>
                  <a:latin typeface="Times" charset="0"/>
                  <a:ea typeface="Times New Roman" charset="0"/>
                </a:rPr>
                <a:t>Commutative of Multiplication</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05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05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41" grpId="0"/>
      <p:bldP spid="150543" grpId="0"/>
      <p:bldP spid="150544" grpId="0"/>
      <p:bldP spid="2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6824E38-3C80-4DC1-BDD8-801A10F0B26A}" type="slidenum">
              <a:rPr lang="en-US" smtClean="0">
                <a:solidFill>
                  <a:schemeClr val="bg1"/>
                </a:solidFill>
              </a:rPr>
              <a:pPr eaLnBrk="1" hangingPunct="1"/>
              <a:t>29</a:t>
            </a:fld>
            <a:endParaRPr lang="en-US" smtClean="0">
              <a:solidFill>
                <a:schemeClr val="bg1"/>
              </a:solidFill>
            </a:endParaRPr>
          </a:p>
        </p:txBody>
      </p:sp>
      <p:sp>
        <p:nvSpPr>
          <p:cNvPr id="8" name="Agenda Link">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40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5607" name="Picture 8" descr="blu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9" descr="red.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10"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Page Title"/>
          <p:cNvSpPr txBox="1">
            <a:spLocks/>
          </p:cNvSpPr>
          <p:nvPr/>
        </p:nvSpPr>
        <p:spPr bwMode="auto">
          <a:xfrm>
            <a:off x="304800" y="-76200"/>
            <a:ext cx="89916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0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Practice</a:t>
            </a:r>
          </a:p>
        </p:txBody>
      </p:sp>
      <p:sp>
        <p:nvSpPr>
          <p:cNvPr id="209922" name="Text Box 2"/>
          <p:cNvSpPr txBox="1">
            <a:spLocks noChangeArrowheads="1"/>
          </p:cNvSpPr>
          <p:nvPr/>
        </p:nvSpPr>
        <p:spPr bwMode="auto">
          <a:xfrm>
            <a:off x="457200" y="477950"/>
            <a:ext cx="8458200" cy="584665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charset="0"/>
                <a:ea typeface="Times New Roman" charset="0"/>
              </a:rPr>
              <a:t>PART </a:t>
            </a:r>
            <a:r>
              <a:rPr kumimoji="0" lang="en-US" sz="2000" b="0" i="0" u="none" strike="noStrike" cap="none" normalizeH="0" baseline="0" dirty="0" smtClean="0">
                <a:ln>
                  <a:noFill/>
                </a:ln>
                <a:solidFill>
                  <a:schemeClr val="tx1"/>
                </a:solidFill>
                <a:effectLst/>
                <a:latin typeface="Times" charset="0"/>
                <a:ea typeface="Times New Roman" charset="0"/>
              </a:rPr>
              <a:t>III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charset="0"/>
                <a:ea typeface="Times New Roman" charset="0"/>
              </a:rPr>
              <a:t>1.  Is the following </a:t>
            </a:r>
            <a:r>
              <a:rPr kumimoji="0" lang="en-US" sz="2000" b="0" i="0" u="none" strike="noStrike" cap="none" normalizeH="0" baseline="0" dirty="0" smtClean="0">
                <a:ln>
                  <a:noFill/>
                </a:ln>
                <a:solidFill>
                  <a:schemeClr val="tx1"/>
                </a:solidFill>
                <a:effectLst/>
                <a:latin typeface="Times" charset="0"/>
                <a:ea typeface="Times New Roman" charset="0"/>
              </a:rPr>
              <a:t>equation 12 – 9 = 9</a:t>
            </a:r>
            <a:r>
              <a:rPr kumimoji="0" lang="en-US" sz="2000" b="0" i="0" u="none" strike="noStrike" cap="none" normalizeH="0" dirty="0" smtClean="0">
                <a:ln>
                  <a:noFill/>
                </a:ln>
                <a:solidFill>
                  <a:schemeClr val="tx1"/>
                </a:solidFill>
                <a:effectLst/>
                <a:latin typeface="Times" charset="0"/>
                <a:ea typeface="Times New Roman" charset="0"/>
              </a:rPr>
              <a:t> – 12</a:t>
            </a:r>
            <a:r>
              <a:rPr kumimoji="0" lang="en-US" sz="2000" b="0" i="0" u="none" strike="noStrike" cap="none" normalizeH="0" baseline="0" dirty="0" smtClean="0">
                <a:ln>
                  <a:noFill/>
                </a:ln>
                <a:solidFill>
                  <a:schemeClr val="tx1"/>
                </a:solidFill>
                <a:effectLst/>
                <a:latin typeface="Times" charset="0"/>
                <a:ea typeface="Times New Roman" charset="0"/>
              </a:rPr>
              <a:t> </a:t>
            </a:r>
            <a:r>
              <a:rPr kumimoji="0" lang="en-US" sz="2000" b="0" i="0" u="none" strike="noStrike" cap="none" normalizeH="0" baseline="0" dirty="0">
                <a:ln>
                  <a:noFill/>
                </a:ln>
                <a:solidFill>
                  <a:schemeClr val="tx1"/>
                </a:solidFill>
                <a:effectLst/>
                <a:latin typeface="Times" charset="0"/>
                <a:ea typeface="Times New Roman" charset="0"/>
              </a:rPr>
              <a:t>true?   Explain.   </a:t>
            </a: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charset="0"/>
                <a:ea typeface="Times New Roman" charset="0"/>
              </a:rPr>
              <a:t>2.  Do you think the Commutative Property works for subtraction?  Why or why not?</a:t>
            </a: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Times" charset="0"/>
                <a:ea typeface="Times New Roman"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charset="0"/>
                <a:ea typeface="Times New Roman" charset="0"/>
              </a:rPr>
              <a:t>3.  Is the following equation (15 – 9) – 6 = 15 – (9 – 6) true?  Explain.</a:t>
            </a: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charset="0"/>
                <a:ea typeface="Times New Roman" charset="0"/>
              </a:rPr>
              <a:t>4</a:t>
            </a:r>
            <a:r>
              <a:rPr kumimoji="0" lang="en-US" sz="2000" b="0" i="0" u="none" strike="noStrike" cap="none" normalizeH="0" baseline="0" dirty="0">
                <a:ln>
                  <a:noFill/>
                </a:ln>
                <a:solidFill>
                  <a:schemeClr val="tx1"/>
                </a:solidFill>
                <a:effectLst/>
                <a:latin typeface="Times" charset="0"/>
                <a:ea typeface="Times New Roman" charset="0"/>
              </a:rPr>
              <a:t>.  Do you think the Associative Property works for subtraction?  Why or why not</a:t>
            </a:r>
            <a:r>
              <a:rPr kumimoji="0" lang="en-US" sz="2000" b="0" i="0" u="none" strike="noStrike" cap="none" normalizeH="0" baseline="0" dirty="0" smtClean="0">
                <a:ln>
                  <a:noFill/>
                </a:ln>
                <a:solidFill>
                  <a:schemeClr val="tx1"/>
                </a:solidFill>
                <a:effectLst/>
                <a:latin typeface="Times" charset="0"/>
                <a:ea typeface="Times New Roman" charset="0"/>
              </a:rPr>
              <a:t>?</a:t>
            </a:r>
            <a:endParaRPr kumimoji="0" lang="en-US" sz="2000" b="0" i="0" u="none" strike="noStrike" cap="none" normalizeH="0" baseline="0" dirty="0">
              <a:ln>
                <a:noFill/>
              </a:ln>
              <a:solidFill>
                <a:schemeClr val="tx1"/>
              </a:solidFill>
              <a:effectLst/>
              <a:latin typeface="Times" charset="0"/>
              <a:ea typeface="Times New Roman" charset="0"/>
            </a:endParaRPr>
          </a:p>
        </p:txBody>
      </p:sp>
      <p:sp>
        <p:nvSpPr>
          <p:cNvPr id="19" name="TextBox 18"/>
          <p:cNvSpPr txBox="1"/>
          <p:nvPr/>
        </p:nvSpPr>
        <p:spPr>
          <a:xfrm>
            <a:off x="762000" y="1334869"/>
            <a:ext cx="7239000" cy="646331"/>
          </a:xfrm>
          <a:prstGeom prst="rect">
            <a:avLst/>
          </a:prstGeom>
          <a:noFill/>
        </p:spPr>
        <p:txBody>
          <a:bodyPr wrap="square" rtlCol="0">
            <a:spAutoFit/>
          </a:bodyPr>
          <a:lstStyle/>
          <a:p>
            <a:pPr lvl="0"/>
            <a:r>
              <a:rPr lang="en-US" dirty="0" smtClean="0">
                <a:solidFill>
                  <a:srgbClr val="FF0000"/>
                </a:solidFill>
                <a:latin typeface="Times" charset="0"/>
                <a:ea typeface="Times New Roman" charset="0"/>
              </a:rPr>
              <a:t>No, because 12 – 9 is 3 and 9 – 12 is less than 0.</a:t>
            </a:r>
          </a:p>
          <a:p>
            <a:endParaRPr lang="en-US" dirty="0"/>
          </a:p>
        </p:txBody>
      </p:sp>
      <p:sp>
        <p:nvSpPr>
          <p:cNvPr id="21" name="TextBox 20"/>
          <p:cNvSpPr txBox="1"/>
          <p:nvPr/>
        </p:nvSpPr>
        <p:spPr>
          <a:xfrm>
            <a:off x="816697" y="2754868"/>
            <a:ext cx="7412903" cy="369332"/>
          </a:xfrm>
          <a:prstGeom prst="rect">
            <a:avLst/>
          </a:prstGeom>
          <a:noFill/>
        </p:spPr>
        <p:txBody>
          <a:bodyPr wrap="square" rtlCol="0">
            <a:spAutoFit/>
          </a:bodyPr>
          <a:lstStyle/>
          <a:p>
            <a:r>
              <a:rPr lang="en-US" dirty="0" smtClean="0">
                <a:solidFill>
                  <a:srgbClr val="FF0000"/>
                </a:solidFill>
                <a:latin typeface="Times" charset="0"/>
                <a:ea typeface="Times New Roman" charset="0"/>
              </a:rPr>
              <a:t>No.  Changing the order in subtraction does not give you the same answer. </a:t>
            </a:r>
            <a:endParaRPr lang="en-US" dirty="0"/>
          </a:p>
        </p:txBody>
      </p:sp>
      <p:sp>
        <p:nvSpPr>
          <p:cNvPr id="23" name="TextBox 22"/>
          <p:cNvSpPr txBox="1"/>
          <p:nvPr/>
        </p:nvSpPr>
        <p:spPr>
          <a:xfrm>
            <a:off x="762000" y="3724870"/>
            <a:ext cx="7950200" cy="923330"/>
          </a:xfrm>
          <a:prstGeom prst="rect">
            <a:avLst/>
          </a:prstGeom>
          <a:noFill/>
        </p:spPr>
        <p:txBody>
          <a:bodyPr wrap="square" rtlCol="0">
            <a:spAutoFit/>
          </a:bodyPr>
          <a:lstStyle/>
          <a:p>
            <a:pPr lvl="0"/>
            <a:r>
              <a:rPr lang="en-US" dirty="0" smtClean="0">
                <a:solidFill>
                  <a:srgbClr val="FF0000"/>
                </a:solidFill>
                <a:latin typeface="Times" charset="0"/>
                <a:ea typeface="Times New Roman" charset="0"/>
              </a:rPr>
              <a:t>No.  The left side of the equation equals 6 – 6, which equals 0.  The left side of the equation equals 15 – 3, which equals 12.    </a:t>
            </a:r>
          </a:p>
          <a:p>
            <a:endParaRPr lang="en-US" dirty="0"/>
          </a:p>
        </p:txBody>
      </p:sp>
      <p:sp>
        <p:nvSpPr>
          <p:cNvPr id="24" name="TextBox 23"/>
          <p:cNvSpPr txBox="1"/>
          <p:nvPr/>
        </p:nvSpPr>
        <p:spPr>
          <a:xfrm>
            <a:off x="816697" y="5181600"/>
            <a:ext cx="7565303" cy="646331"/>
          </a:xfrm>
          <a:prstGeom prst="rect">
            <a:avLst/>
          </a:prstGeom>
          <a:noFill/>
        </p:spPr>
        <p:txBody>
          <a:bodyPr wrap="square" rtlCol="0">
            <a:spAutoFit/>
          </a:bodyPr>
          <a:lstStyle/>
          <a:p>
            <a:pPr lvl="0"/>
            <a:r>
              <a:rPr lang="en-US" dirty="0" smtClean="0">
                <a:solidFill>
                  <a:srgbClr val="FF0000"/>
                </a:solidFill>
                <a:latin typeface="Times" charset="0"/>
                <a:ea typeface="Times New Roman" charset="0"/>
              </a:rPr>
              <a:t>No.  Regrouping the numbers in subtraction does not give you the same answer.  </a:t>
            </a:r>
          </a:p>
          <a:p>
            <a:endParaRPr lang="en-US" dirty="0"/>
          </a:p>
        </p:txBody>
      </p:sp>
      <p:sp>
        <p:nvSpPr>
          <p:cNvPr id="27" name="TextBox 26">
            <a:hlinkClick r:id="rId7" action="ppaction://hlinksldjump"/>
          </p:cNvPr>
          <p:cNvSpPr txBox="1"/>
          <p:nvPr/>
        </p:nvSpPr>
        <p:spPr>
          <a:xfrm>
            <a:off x="6172757" y="533400"/>
            <a:ext cx="2514043" cy="369332"/>
          </a:xfrm>
          <a:prstGeom prst="rect">
            <a:avLst/>
          </a:prstGeom>
          <a:noFill/>
        </p:spPr>
        <p:txBody>
          <a:bodyPr wrap="square" rtlCol="0">
            <a:spAutoFit/>
          </a:bodyPr>
          <a:lstStyle/>
          <a:p>
            <a:r>
              <a:rPr lang="en-US" b="1" u="sng" dirty="0" smtClean="0">
                <a:latin typeface="Cambria"/>
                <a:cs typeface="Cambria"/>
              </a:rPr>
              <a:t>Click here for PART IV</a:t>
            </a:r>
            <a:endParaRPr lang="en-US" b="1" u="sng" dirty="0">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Green Background"/>
          <p:cNvSpPr>
            <a:spLocks noChangeArrowheads="1"/>
          </p:cNvSpPr>
          <p:nvPr/>
        </p:nvSpPr>
        <p:spPr bwMode="auto">
          <a:xfrm>
            <a:off x="266700" y="5105400"/>
            <a:ext cx="8686800" cy="739775"/>
          </a:xfrm>
          <a:prstGeom prst="roundRect">
            <a:avLst>
              <a:gd name="adj" fmla="val 25000"/>
            </a:avLst>
          </a:prstGeom>
          <a:gradFill rotWithShape="1">
            <a:gsLst>
              <a:gs pos="0">
                <a:srgbClr val="1F3316"/>
              </a:gs>
              <a:gs pos="50000">
                <a:srgbClr val="324D24"/>
              </a:gs>
              <a:gs pos="100000">
                <a:srgbClr val="3D5D2D"/>
              </a:gs>
            </a:gsLst>
            <a:lin ang="0" scaled="1"/>
          </a:gradFill>
          <a:ln w="19050">
            <a:solidFill>
              <a:schemeClr val="bg1"/>
            </a:solidFill>
            <a:round/>
            <a:headEnd/>
            <a:tailEnd/>
          </a:ln>
        </p:spPr>
        <p:txBody>
          <a:bodyPr wrap="none" anchor="ctr"/>
          <a:lstStyle/>
          <a:p>
            <a:endParaRPr lang="en-US" sz="2000" b="1">
              <a:solidFill>
                <a:srgbClr val="FFFF00"/>
              </a:solidFill>
            </a:endParaRPr>
          </a:p>
        </p:txBody>
      </p:sp>
      <p:sp>
        <p:nvSpPr>
          <p:cNvPr id="14339" name="Black Background"/>
          <p:cNvSpPr>
            <a:spLocks noChangeArrowheads="1"/>
          </p:cNvSpPr>
          <p:nvPr/>
        </p:nvSpPr>
        <p:spPr bwMode="auto">
          <a:xfrm>
            <a:off x="266700" y="849313"/>
            <a:ext cx="8686800" cy="4103687"/>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434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30F3011-5B35-4EA9-8CD1-E587FAA8A1CA}" type="slidenum">
              <a:rPr lang="en-US" smtClean="0">
                <a:solidFill>
                  <a:schemeClr val="bg1"/>
                </a:solidFill>
              </a:rPr>
              <a:pPr eaLnBrk="1" hangingPunct="1"/>
              <a:t>3</a:t>
            </a:fld>
            <a:endParaRPr lang="en-US" smtClean="0">
              <a:solidFill>
                <a:schemeClr val="bg1"/>
              </a:solidFill>
            </a:endParaRPr>
          </a:p>
        </p:txBody>
      </p:sp>
      <p:sp>
        <p:nvSpPr>
          <p:cNvPr id="4" name="TextBox 3"/>
          <p:cNvSpPr txBox="1"/>
          <p:nvPr/>
        </p:nvSpPr>
        <p:spPr>
          <a:xfrm>
            <a:off x="371475" y="5059363"/>
            <a:ext cx="7248525" cy="831850"/>
          </a:xfrm>
          <a:prstGeom prst="rect">
            <a:avLst/>
          </a:prstGeom>
          <a:noFill/>
        </p:spPr>
        <p:txBody>
          <a:bodyPr>
            <a:spAutoFit/>
          </a:bodyPr>
          <a:lstStyle/>
          <a:p>
            <a:pPr>
              <a:defRPr/>
            </a:pPr>
            <a:r>
              <a:rPr lang="en-US" sz="2400" dirty="0">
                <a:solidFill>
                  <a:schemeClr val="bg1">
                    <a:lumMod val="85000"/>
                  </a:schemeClr>
                </a:solidFill>
                <a:latin typeface="Calibri" pitchFamily="34" charset="0"/>
                <a:ea typeface="+mn-ea"/>
                <a:cs typeface="Arial" charset="0"/>
              </a:rPr>
              <a:t>*1</a:t>
            </a:r>
            <a:r>
              <a:rPr lang="en-US" sz="2400" baseline="30000" dirty="0">
                <a:solidFill>
                  <a:schemeClr val="bg1">
                    <a:lumMod val="85000"/>
                  </a:schemeClr>
                </a:solidFill>
                <a:latin typeface="Calibri" pitchFamily="34" charset="0"/>
                <a:ea typeface="+mn-ea"/>
                <a:cs typeface="Arial" charset="0"/>
              </a:rPr>
              <a:t>st</a:t>
            </a:r>
            <a:r>
              <a:rPr lang="en-US" sz="2400" dirty="0">
                <a:solidFill>
                  <a:schemeClr val="bg1">
                    <a:lumMod val="85000"/>
                  </a:schemeClr>
                </a:solidFill>
                <a:latin typeface="Calibri" pitchFamily="34" charset="0"/>
                <a:ea typeface="+mn-ea"/>
                <a:cs typeface="Arial" charset="0"/>
              </a:rPr>
              <a:t> Time Users of 21</a:t>
            </a:r>
            <a:r>
              <a:rPr lang="en-US" sz="2400" baseline="30000" dirty="0">
                <a:solidFill>
                  <a:schemeClr val="bg1">
                    <a:lumMod val="85000"/>
                  </a:schemeClr>
                </a:solidFill>
                <a:latin typeface="Calibri" pitchFamily="34" charset="0"/>
                <a:ea typeface="+mn-ea"/>
                <a:cs typeface="Arial" charset="0"/>
              </a:rPr>
              <a:t>st</a:t>
            </a:r>
            <a:r>
              <a:rPr lang="en-US" sz="2400" dirty="0">
                <a:solidFill>
                  <a:schemeClr val="bg1">
                    <a:lumMod val="85000"/>
                  </a:schemeClr>
                </a:solidFill>
                <a:latin typeface="Calibri" pitchFamily="34" charset="0"/>
                <a:ea typeface="+mn-ea"/>
                <a:cs typeface="Arial" charset="0"/>
              </a:rPr>
              <a:t> Century Lesson:</a:t>
            </a:r>
          </a:p>
          <a:p>
            <a:pPr>
              <a:defRPr/>
            </a:pPr>
            <a:r>
              <a:rPr lang="en-US" sz="2400" dirty="0">
                <a:solidFill>
                  <a:schemeClr val="bg1">
                    <a:lumMod val="85000"/>
                  </a:schemeClr>
                </a:solidFill>
                <a:latin typeface="Calibri" pitchFamily="34" charset="0"/>
                <a:ea typeface="+mn-ea"/>
                <a:cs typeface="Arial" charset="0"/>
              </a:rPr>
              <a:t>Click </a:t>
            </a:r>
            <a:r>
              <a:rPr lang="en-US" sz="2400" dirty="0">
                <a:solidFill>
                  <a:schemeClr val="bg1">
                    <a:lumMod val="85000"/>
                  </a:schemeClr>
                </a:solidFill>
                <a:latin typeface="Calibri" pitchFamily="34" charset="0"/>
                <a:ea typeface="+mn-ea"/>
                <a:cs typeface="Arial" charset="0"/>
                <a:hlinkClick r:id="rId2" action="ppaction://hlinksldjump"/>
              </a:rPr>
              <a:t>HERE</a:t>
            </a:r>
            <a:r>
              <a:rPr lang="en-US" sz="2400" dirty="0">
                <a:solidFill>
                  <a:schemeClr val="bg1">
                    <a:lumMod val="85000"/>
                  </a:schemeClr>
                </a:solidFill>
                <a:latin typeface="Calibri" pitchFamily="34" charset="0"/>
                <a:ea typeface="+mn-ea"/>
                <a:cs typeface="Arial" charset="0"/>
              </a:rPr>
              <a:t> for a detailed description of our project.</a:t>
            </a:r>
          </a:p>
        </p:txBody>
      </p:sp>
      <p:sp>
        <p:nvSpPr>
          <p:cNvPr id="5" name="TextBox 4"/>
          <p:cNvSpPr txBox="1"/>
          <p:nvPr/>
        </p:nvSpPr>
        <p:spPr>
          <a:xfrm>
            <a:off x="266700" y="152400"/>
            <a:ext cx="7658100" cy="584200"/>
          </a:xfrm>
          <a:prstGeom prst="rect">
            <a:avLst/>
          </a:prstGeom>
          <a:noFill/>
        </p:spPr>
        <p:txBody>
          <a:bodyPr>
            <a:spAutoFit/>
          </a:bodyPr>
          <a:lstStyle/>
          <a:p>
            <a:pPr>
              <a:defRPr/>
            </a:pPr>
            <a:r>
              <a:rPr lang="en-US" sz="3200" b="1" u="sng" dirty="0">
                <a:solidFill>
                  <a:schemeClr val="bg1">
                    <a:lumMod val="85000"/>
                  </a:schemeClr>
                </a:solidFill>
                <a:latin typeface="Calibri" pitchFamily="34" charset="0"/>
                <a:ea typeface="+mn-ea"/>
                <a:cs typeface="Arial" charset="0"/>
              </a:rPr>
              <a:t>21</a:t>
            </a:r>
            <a:r>
              <a:rPr lang="en-US" sz="3200" b="1" u="sng" baseline="30000" dirty="0">
                <a:solidFill>
                  <a:schemeClr val="bg1">
                    <a:lumMod val="85000"/>
                  </a:schemeClr>
                </a:solidFill>
                <a:latin typeface="Calibri" pitchFamily="34" charset="0"/>
                <a:ea typeface="+mn-ea"/>
                <a:cs typeface="Arial" charset="0"/>
              </a:rPr>
              <a:t>st</a:t>
            </a:r>
            <a:r>
              <a:rPr lang="en-US" sz="3200" b="1" u="sng" dirty="0">
                <a:solidFill>
                  <a:schemeClr val="bg1">
                    <a:lumMod val="85000"/>
                  </a:schemeClr>
                </a:solidFill>
                <a:latin typeface="Calibri" pitchFamily="34" charset="0"/>
                <a:ea typeface="+mn-ea"/>
                <a:cs typeface="Arial" charset="0"/>
              </a:rPr>
              <a:t> Century Lessons – Teacher Preparation</a:t>
            </a:r>
            <a:endParaRPr lang="en-US" sz="3200" b="1" dirty="0">
              <a:solidFill>
                <a:schemeClr val="bg1">
                  <a:lumMod val="85000"/>
                </a:schemeClr>
              </a:solidFill>
              <a:latin typeface="Calibri" pitchFamily="34" charset="0"/>
              <a:ea typeface="+mn-ea"/>
              <a:cs typeface="Arial" charset="0"/>
            </a:endParaRPr>
          </a:p>
        </p:txBody>
      </p:sp>
      <p:pic>
        <p:nvPicPr>
          <p:cNvPr id="6" name="Picture 5" descr="9052921-grey-3d-man-near-the-presentation-stand-on-electronic-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2331" y="1575574"/>
            <a:ext cx="1846229" cy="1384672"/>
          </a:xfrm>
          <a:prstGeom prst="rect">
            <a:avLst/>
          </a:prstGeom>
          <a:ln>
            <a:noFill/>
          </a:ln>
          <a:effectLst>
            <a:softEdge rad="112500"/>
          </a:effectLst>
        </p:spPr>
      </p:pic>
      <p:sp>
        <p:nvSpPr>
          <p:cNvPr id="14344" name="TextBox 1"/>
          <p:cNvSpPr txBox="1">
            <a:spLocks noChangeArrowheads="1"/>
          </p:cNvSpPr>
          <p:nvPr/>
        </p:nvSpPr>
        <p:spPr bwMode="auto">
          <a:xfrm>
            <a:off x="533400" y="2514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endParaRPr lang="en-US"/>
          </a:p>
        </p:txBody>
      </p:sp>
      <p:sp>
        <p:nvSpPr>
          <p:cNvPr id="7" name="TextBox 6"/>
          <p:cNvSpPr txBox="1"/>
          <p:nvPr/>
        </p:nvSpPr>
        <p:spPr>
          <a:xfrm>
            <a:off x="544513" y="1676400"/>
            <a:ext cx="6108700" cy="1200150"/>
          </a:xfrm>
          <a:prstGeom prst="rect">
            <a:avLst/>
          </a:prstGeom>
          <a:noFill/>
        </p:spPr>
        <p:txBody>
          <a:bodyPr>
            <a:spAutoFit/>
          </a:bodyPr>
          <a:lstStyle/>
          <a:p>
            <a:pPr marL="457200" indent="-457200">
              <a:buFont typeface="Arial" pitchFamily="34" charset="0"/>
              <a:buChar char="•"/>
              <a:defRPr/>
            </a:pPr>
            <a:r>
              <a:rPr lang="en-US" sz="2400" dirty="0">
                <a:solidFill>
                  <a:schemeClr val="bg1">
                    <a:lumMod val="85000"/>
                  </a:schemeClr>
                </a:solidFill>
                <a:latin typeface="Calibri" pitchFamily="34" charset="0"/>
                <a:ea typeface="+mn-ea"/>
                <a:cs typeface="Arial" charset="0"/>
              </a:rPr>
              <a:t>Spend AT LEAST 30 minutes studying the Lesson Overview, Teacher Notes on each slide, and accompanying worksheets.</a:t>
            </a:r>
          </a:p>
        </p:txBody>
      </p:sp>
      <p:sp>
        <p:nvSpPr>
          <p:cNvPr id="3" name="TextBox 2"/>
          <p:cNvSpPr txBox="1"/>
          <p:nvPr/>
        </p:nvSpPr>
        <p:spPr>
          <a:xfrm>
            <a:off x="538163" y="2935288"/>
            <a:ext cx="8224837" cy="831850"/>
          </a:xfrm>
          <a:prstGeom prst="rect">
            <a:avLst/>
          </a:prstGeom>
          <a:noFill/>
        </p:spPr>
        <p:txBody>
          <a:bodyPr>
            <a:spAutoFit/>
          </a:bodyPr>
          <a:lstStyle/>
          <a:p>
            <a:pPr marL="457200" indent="-457200">
              <a:buFont typeface="Arial" pitchFamily="34" charset="0"/>
              <a:buChar char="•"/>
              <a:defRPr/>
            </a:pPr>
            <a:r>
              <a:rPr lang="en-US" sz="2400" dirty="0">
                <a:solidFill>
                  <a:schemeClr val="bg1">
                    <a:lumMod val="85000"/>
                  </a:schemeClr>
                </a:solidFill>
                <a:latin typeface="Calibri" pitchFamily="34" charset="0"/>
                <a:cs typeface="Arial" charset="0"/>
              </a:rPr>
              <a:t>Set up your projector and test this PowerPoint file to make sure all animations, media, etc. work properly.</a:t>
            </a:r>
          </a:p>
        </p:txBody>
      </p:sp>
      <p:sp>
        <p:nvSpPr>
          <p:cNvPr id="10" name="TextBox 9"/>
          <p:cNvSpPr txBox="1"/>
          <p:nvPr/>
        </p:nvSpPr>
        <p:spPr>
          <a:xfrm>
            <a:off x="371475" y="1093788"/>
            <a:ext cx="8582025" cy="492125"/>
          </a:xfrm>
          <a:prstGeom prst="rect">
            <a:avLst/>
          </a:prstGeom>
          <a:noFill/>
        </p:spPr>
        <p:txBody>
          <a:bodyPr>
            <a:spAutoFit/>
          </a:bodyPr>
          <a:lstStyle/>
          <a:p>
            <a:pPr>
              <a:defRPr/>
            </a:pPr>
            <a:r>
              <a:rPr lang="en-US" sz="2600" b="1" dirty="0">
                <a:solidFill>
                  <a:schemeClr val="bg1">
                    <a:lumMod val="85000"/>
                  </a:schemeClr>
                </a:solidFill>
                <a:latin typeface="Calibri" pitchFamily="34" charset="0"/>
                <a:cs typeface="Arial" charset="0"/>
              </a:rPr>
              <a:t>Please do the following as you prepare to deliver this lesson:</a:t>
            </a:r>
          </a:p>
        </p:txBody>
      </p:sp>
      <p:sp>
        <p:nvSpPr>
          <p:cNvPr id="13" name="TextBox 12"/>
          <p:cNvSpPr txBox="1"/>
          <p:nvPr/>
        </p:nvSpPr>
        <p:spPr>
          <a:xfrm>
            <a:off x="538163" y="3817938"/>
            <a:ext cx="8224837" cy="830262"/>
          </a:xfrm>
          <a:prstGeom prst="rect">
            <a:avLst/>
          </a:prstGeom>
          <a:noFill/>
        </p:spPr>
        <p:txBody>
          <a:bodyPr>
            <a:spAutoFit/>
          </a:bodyPr>
          <a:lstStyle/>
          <a:p>
            <a:pPr marL="457200" indent="-457200">
              <a:buFont typeface="Arial" pitchFamily="34" charset="0"/>
              <a:buChar char="•"/>
              <a:defRPr/>
            </a:pPr>
            <a:r>
              <a:rPr lang="en-US" sz="2400" dirty="0">
                <a:solidFill>
                  <a:schemeClr val="bg1">
                    <a:lumMod val="85000"/>
                  </a:schemeClr>
                </a:solidFill>
                <a:latin typeface="Calibri" pitchFamily="34" charset="0"/>
                <a:cs typeface="Arial" charset="0"/>
              </a:rPr>
              <a:t>Feel free to customize this file to match the language and routines in your classroom.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6824E38-3C80-4DC1-BDD8-801A10F0B26A}" type="slidenum">
              <a:rPr lang="en-US" smtClean="0">
                <a:solidFill>
                  <a:schemeClr val="bg1"/>
                </a:solidFill>
              </a:rPr>
              <a:pPr eaLnBrk="1" hangingPunct="1"/>
              <a:t>30</a:t>
            </a:fld>
            <a:endParaRPr lang="en-US" smtClean="0">
              <a:solidFill>
                <a:schemeClr val="bg1"/>
              </a:solidFill>
            </a:endParaRPr>
          </a:p>
        </p:txBody>
      </p:sp>
      <p:sp>
        <p:nvSpPr>
          <p:cNvPr id="8"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152400" y="457200"/>
            <a:ext cx="8686800" cy="563880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5607" name="Picture 8"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9"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10"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Page Title"/>
          <p:cNvSpPr txBox="1">
            <a:spLocks/>
          </p:cNvSpPr>
          <p:nvPr/>
        </p:nvSpPr>
        <p:spPr bwMode="auto">
          <a:xfrm>
            <a:off x="304800" y="-76200"/>
            <a:ext cx="89916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0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Practice</a:t>
            </a:r>
          </a:p>
        </p:txBody>
      </p:sp>
      <p:sp>
        <p:nvSpPr>
          <p:cNvPr id="211971" name="Text Box 3"/>
          <p:cNvSpPr txBox="1">
            <a:spLocks noChangeArrowheads="1"/>
          </p:cNvSpPr>
          <p:nvPr/>
        </p:nvSpPr>
        <p:spPr bwMode="auto">
          <a:xfrm>
            <a:off x="304800" y="419100"/>
            <a:ext cx="8686800" cy="43053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charset="0"/>
                <a:ea typeface="Times New Roman" charset="0"/>
              </a:rPr>
              <a:t>PART IV</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charset="0"/>
                <a:ea typeface="Times New Roman" charset="0"/>
              </a:rPr>
              <a:t>Make 24!  Using the numbers </a:t>
            </a:r>
            <a:r>
              <a:rPr kumimoji="0" lang="en-US" sz="2800" b="0" i="0" u="none" strike="noStrike" cap="none" normalizeH="0" baseline="0" dirty="0" smtClean="0">
                <a:ln>
                  <a:noFill/>
                </a:ln>
                <a:solidFill>
                  <a:schemeClr val="tx1"/>
                </a:solidFill>
                <a:effectLst/>
                <a:latin typeface="Times" charset="0"/>
                <a:ea typeface="Times New Roman" charset="0"/>
              </a:rPr>
              <a:t>provided, </a:t>
            </a:r>
            <a:r>
              <a:rPr kumimoji="0" lang="en-US" sz="2800" b="0" i="0" u="none" strike="noStrike" cap="none" normalizeH="0" baseline="0" dirty="0">
                <a:ln>
                  <a:noFill/>
                </a:ln>
                <a:solidFill>
                  <a:schemeClr val="tx1"/>
                </a:solidFill>
                <a:effectLst/>
                <a:latin typeface="Times" charset="0"/>
                <a:ea typeface="Times New Roman" charset="0"/>
              </a:rPr>
              <a:t>and the four basic operations,  +, - ,</a:t>
            </a:r>
            <a:r>
              <a:rPr kumimoji="0" lang="en-US" sz="2800" b="0" i="0" u="none" strike="noStrike" cap="none" normalizeH="0" baseline="0" dirty="0" smtClean="0">
                <a:ln>
                  <a:noFill/>
                </a:ln>
                <a:solidFill>
                  <a:schemeClr val="tx1"/>
                </a:solidFill>
                <a:effectLst/>
                <a:latin typeface="Times" charset="0"/>
                <a:ea typeface="Times New Roman" charset="0"/>
              </a:rPr>
              <a:t> </a:t>
            </a:r>
            <a:r>
              <a:rPr kumimoji="0" lang="en-US" sz="2800" b="0" i="0" u="none" strike="noStrike" cap="none" normalizeH="0" baseline="0" dirty="0" err="1" smtClean="0">
                <a:ln>
                  <a:noFill/>
                </a:ln>
                <a:solidFill>
                  <a:schemeClr val="tx1"/>
                </a:solidFill>
                <a:effectLst/>
                <a:latin typeface="Wingdings"/>
                <a:ea typeface="Wingdings"/>
                <a:cs typeface="Wingdings"/>
              </a:rPr>
              <a:t></a:t>
            </a:r>
            <a:r>
              <a:rPr kumimoji="0" lang="en-US" sz="2800" b="0" i="0" u="none" strike="noStrike" cap="none" normalizeH="0" baseline="0" dirty="0" smtClean="0">
                <a:ln>
                  <a:noFill/>
                </a:ln>
                <a:solidFill>
                  <a:schemeClr val="tx1"/>
                </a:solidFill>
                <a:effectLst/>
                <a:latin typeface="Times" charset="0"/>
                <a:ea typeface="Times New Roman" charset="0"/>
              </a:rPr>
              <a:t>, </a:t>
            </a:r>
            <a:r>
              <a:rPr kumimoji="0" lang="en-US" sz="2800" b="0" i="0" u="none" strike="noStrike" cap="none" normalizeH="0" baseline="0" dirty="0">
                <a:ln>
                  <a:noFill/>
                </a:ln>
                <a:solidFill>
                  <a:schemeClr val="tx1"/>
                </a:solidFill>
                <a:effectLst/>
                <a:latin typeface="Times" charset="0"/>
                <a:ea typeface="Times New Roman" charset="0"/>
              </a:rPr>
              <a:t>÷</a:t>
            </a:r>
            <a:r>
              <a:rPr kumimoji="0" lang="en-US" sz="2800" b="0" i="0" u="none" strike="noStrike" cap="none" normalizeH="0" baseline="0" dirty="0" smtClean="0">
                <a:ln>
                  <a:noFill/>
                </a:ln>
                <a:solidFill>
                  <a:schemeClr val="tx1"/>
                </a:solidFill>
                <a:effectLst/>
                <a:latin typeface="Times" charset="0"/>
                <a:ea typeface="Times New Roman" charset="0"/>
              </a:rPr>
              <a:t> , </a:t>
            </a:r>
            <a:r>
              <a:rPr kumimoji="0" lang="en-US" sz="2800" b="0" i="0" u="none" strike="noStrike" cap="none" normalizeH="0" baseline="0" dirty="0">
                <a:ln>
                  <a:noFill/>
                </a:ln>
                <a:solidFill>
                  <a:schemeClr val="tx1"/>
                </a:solidFill>
                <a:effectLst/>
                <a:latin typeface="Times" charset="0"/>
                <a:ea typeface="Times New Roman" charset="0"/>
              </a:rPr>
              <a:t>make the number </a:t>
            </a:r>
            <a:r>
              <a:rPr kumimoji="0" lang="en-US" sz="2800" b="0" i="0" u="none" strike="noStrike" cap="none" normalizeH="0" baseline="0" dirty="0" smtClean="0">
                <a:ln>
                  <a:noFill/>
                </a:ln>
                <a:solidFill>
                  <a:schemeClr val="tx1"/>
                </a:solidFill>
                <a:effectLst/>
                <a:latin typeface="Times" charset="0"/>
                <a:ea typeface="Times New Roman" charset="0"/>
              </a:rPr>
              <a:t>24.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smtClean="0">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charset="0"/>
              <a:ea typeface="Times New Roman" charset="0"/>
            </a:endParaRPr>
          </a:p>
          <a:p>
            <a:pPr marL="514350" marR="0" lvl="0" indent="-514350" algn="l" defTabSz="914400" rtl="0" eaLnBrk="1" fontAlgn="base" latinLnBrk="0" hangingPunct="1">
              <a:lnSpc>
                <a:spcPct val="100000"/>
              </a:lnSpc>
              <a:spcBef>
                <a:spcPct val="0"/>
              </a:spcBef>
              <a:spcAft>
                <a:spcPct val="0"/>
              </a:spcAft>
              <a:buClrTx/>
              <a:buSzTx/>
              <a:buFontTx/>
              <a:buAutoNum type="arabicPeriod"/>
              <a:tabLst/>
            </a:pPr>
            <a:r>
              <a:rPr kumimoji="0" lang="en-US" sz="2800" b="0" i="0" u="none" strike="noStrike" cap="none" normalizeH="0" baseline="0" dirty="0" smtClean="0">
                <a:ln>
                  <a:noFill/>
                </a:ln>
                <a:solidFill>
                  <a:schemeClr val="tx1"/>
                </a:solidFill>
                <a:effectLst/>
                <a:latin typeface="Times" charset="0"/>
                <a:ea typeface="Times New Roman" charset="0"/>
              </a:rPr>
              <a:t>1</a:t>
            </a:r>
            <a:r>
              <a:rPr kumimoji="0" lang="en-US" sz="2800" b="0" i="0" u="none" strike="noStrike" cap="none" normalizeH="0" baseline="0" dirty="0">
                <a:ln>
                  <a:noFill/>
                </a:ln>
                <a:solidFill>
                  <a:schemeClr val="tx1"/>
                </a:solidFill>
                <a:effectLst/>
                <a:latin typeface="Times" charset="0"/>
                <a:ea typeface="Times New Roman" charset="0"/>
              </a:rPr>
              <a:t>, 5, 4, </a:t>
            </a:r>
            <a:r>
              <a:rPr kumimoji="0" lang="en-US" sz="2800" b="0" i="0" u="none" strike="noStrike" cap="none" normalizeH="0" baseline="0" dirty="0" smtClean="0">
                <a:ln>
                  <a:noFill/>
                </a:ln>
                <a:solidFill>
                  <a:schemeClr val="tx1"/>
                </a:solidFill>
                <a:effectLst/>
                <a:latin typeface="Times" charset="0"/>
                <a:ea typeface="Times New Roman" charset="0"/>
              </a:rPr>
              <a:t>3		2</a:t>
            </a:r>
            <a:r>
              <a:rPr kumimoji="0" lang="en-US" sz="2800" b="0" i="0" u="none" strike="noStrike" cap="none" normalizeH="0" baseline="0" dirty="0">
                <a:ln>
                  <a:noFill/>
                </a:ln>
                <a:solidFill>
                  <a:schemeClr val="tx1"/>
                </a:solidFill>
                <a:effectLst/>
                <a:latin typeface="Times" charset="0"/>
                <a:ea typeface="Times New Roman" charset="0"/>
              </a:rPr>
              <a:t>.    3, 12, 4,</a:t>
            </a:r>
            <a:r>
              <a:rPr kumimoji="0" lang="en-US" sz="2800" b="0" i="0" u="none" strike="noStrike" cap="none" normalizeH="0" baseline="0" dirty="0" smtClean="0">
                <a:ln>
                  <a:noFill/>
                </a:ln>
                <a:solidFill>
                  <a:schemeClr val="tx1"/>
                </a:solidFill>
                <a:effectLst/>
                <a:latin typeface="Times" charset="0"/>
                <a:ea typeface="Times New Roman" charset="0"/>
              </a:rPr>
              <a:t> 1	3</a:t>
            </a:r>
            <a:r>
              <a:rPr kumimoji="0" lang="en-US" sz="2800" b="0" i="0" u="none" strike="noStrike" cap="none" normalizeH="0" baseline="0" dirty="0">
                <a:ln>
                  <a:noFill/>
                </a:ln>
                <a:solidFill>
                  <a:schemeClr val="tx1"/>
                </a:solidFill>
                <a:effectLst/>
                <a:latin typeface="Times" charset="0"/>
                <a:ea typeface="Times New Roman" charset="0"/>
              </a:rPr>
              <a:t>.   10, 9, 7, 2</a:t>
            </a:r>
            <a:endParaRPr kumimoji="0" lang="en-US" sz="2800" b="0" i="0" u="none" strike="noStrike" cap="none" normalizeH="0" baseline="0" dirty="0" smtClean="0">
              <a:ln>
                <a:noFill/>
              </a:ln>
              <a:solidFill>
                <a:schemeClr val="tx1"/>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smtClean="0">
              <a:solidFill>
                <a:srgbClr val="FF0000"/>
              </a:solidFill>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smtClean="0">
              <a:solidFill>
                <a:srgbClr val="FF0000"/>
              </a:solidFill>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Times"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rgbClr val="FF0000"/>
              </a:solidFill>
              <a:effectLst/>
              <a:latin typeface="Times" charset="0"/>
              <a:ea typeface="Times New Roman" charset="0"/>
            </a:endParaRPr>
          </a:p>
        </p:txBody>
      </p:sp>
      <p:pic>
        <p:nvPicPr>
          <p:cNvPr id="211972" name="Picture 1" descr="ttp://blogs.ksbe.edu/ruredona/files/2009/06/math.png"/>
          <p:cNvPicPr>
            <a:picLocks noChangeAspect="1" noChangeArrowheads="1"/>
          </p:cNvPicPr>
          <p:nvPr/>
        </p:nvPicPr>
        <p:blipFill>
          <a:blip r:embed="rId8" cstate="print"/>
          <a:srcRect/>
          <a:stretch>
            <a:fillRect/>
          </a:stretch>
        </p:blipFill>
        <p:spPr bwMode="auto">
          <a:xfrm>
            <a:off x="6777673" y="1649301"/>
            <a:ext cx="2061527" cy="1398699"/>
          </a:xfrm>
          <a:prstGeom prst="rect">
            <a:avLst/>
          </a:prstGeom>
          <a:noFill/>
          <a:ln w="9525">
            <a:noFill/>
            <a:miter lim="800000"/>
            <a:headEnd/>
            <a:tailEnd/>
          </a:ln>
        </p:spPr>
      </p:pic>
      <p:grpSp>
        <p:nvGrpSpPr>
          <p:cNvPr id="26" name="Group 25"/>
          <p:cNvGrpSpPr/>
          <p:nvPr/>
        </p:nvGrpSpPr>
        <p:grpSpPr>
          <a:xfrm>
            <a:off x="3429000" y="4191000"/>
            <a:ext cx="1828983" cy="533400"/>
            <a:chOff x="609600" y="2895600"/>
            <a:chExt cx="1828983" cy="533400"/>
          </a:xfrm>
        </p:grpSpPr>
        <p:graphicFrame>
          <p:nvGraphicFramePr>
            <p:cNvPr id="20" name="Object 19"/>
            <p:cNvGraphicFramePr>
              <a:graphicFrameLocks noChangeAspect="1"/>
            </p:cNvGraphicFramePr>
            <p:nvPr/>
          </p:nvGraphicFramePr>
          <p:xfrm>
            <a:off x="769938" y="3004039"/>
            <a:ext cx="1517650" cy="287337"/>
          </p:xfrm>
          <a:graphic>
            <a:graphicData uri="http://schemas.openxmlformats.org/presentationml/2006/ole">
              <mc:AlternateContent xmlns:mc="http://schemas.openxmlformats.org/markup-compatibility/2006">
                <mc:Choice xmlns:v="urn:schemas-microsoft-com:vml" Requires="v">
                  <p:oleObj spid="_x0000_s211994" name="Equation" r:id="rId9" imgW="673100" imgH="127000" progId="Equation.3">
                    <p:embed/>
                  </p:oleObj>
                </mc:Choice>
                <mc:Fallback>
                  <p:oleObj name="Equation" r:id="rId9" imgW="673100" imgH="127000" progId="Equation.3">
                    <p:embed/>
                    <p:pic>
                      <p:nvPicPr>
                        <p:cNvPr id="0"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9938" y="3004039"/>
                          <a:ext cx="1517650" cy="287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Box 24"/>
            <p:cNvSpPr txBox="1"/>
            <p:nvPr/>
          </p:nvSpPr>
          <p:spPr>
            <a:xfrm>
              <a:off x="609600" y="2895600"/>
              <a:ext cx="1828983" cy="533400"/>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dirty="0"/>
            </a:p>
          </p:txBody>
        </p:sp>
      </p:grpSp>
      <p:grpSp>
        <p:nvGrpSpPr>
          <p:cNvPr id="28" name="Group 27"/>
          <p:cNvGrpSpPr/>
          <p:nvPr/>
        </p:nvGrpSpPr>
        <p:grpSpPr>
          <a:xfrm>
            <a:off x="533400" y="4191000"/>
            <a:ext cx="1828983" cy="533400"/>
            <a:chOff x="609600" y="2895600"/>
            <a:chExt cx="1828983" cy="533400"/>
          </a:xfrm>
        </p:grpSpPr>
        <p:graphicFrame>
          <p:nvGraphicFramePr>
            <p:cNvPr id="29" name="Object 28"/>
            <p:cNvGraphicFramePr>
              <a:graphicFrameLocks noChangeAspect="1"/>
            </p:cNvGraphicFramePr>
            <p:nvPr/>
          </p:nvGraphicFramePr>
          <p:xfrm>
            <a:off x="784860" y="3028461"/>
            <a:ext cx="1488440" cy="286239"/>
          </p:xfrm>
          <a:graphic>
            <a:graphicData uri="http://schemas.openxmlformats.org/presentationml/2006/ole">
              <mc:AlternateContent xmlns:mc="http://schemas.openxmlformats.org/markup-compatibility/2006">
                <mc:Choice xmlns:v="urn:schemas-microsoft-com:vml" Requires="v">
                  <p:oleObj spid="_x0000_s211995" name="Equation" r:id="rId11" imgW="660400" imgH="127000" progId="Equation.3">
                    <p:embed/>
                  </p:oleObj>
                </mc:Choice>
                <mc:Fallback>
                  <p:oleObj name="Equation" r:id="rId11" imgW="660400" imgH="127000" progId="Equation.3">
                    <p:embed/>
                    <p:pic>
                      <p:nvPicPr>
                        <p:cNvPr id="0"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4860" y="3028461"/>
                          <a:ext cx="1488440" cy="2862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TextBox 29"/>
            <p:cNvSpPr txBox="1"/>
            <p:nvPr/>
          </p:nvSpPr>
          <p:spPr>
            <a:xfrm>
              <a:off x="609600" y="2895600"/>
              <a:ext cx="1828983" cy="533400"/>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dirty="0"/>
            </a:p>
          </p:txBody>
        </p:sp>
      </p:grpSp>
      <p:grpSp>
        <p:nvGrpSpPr>
          <p:cNvPr id="31" name="Group 30"/>
          <p:cNvGrpSpPr/>
          <p:nvPr/>
        </p:nvGrpSpPr>
        <p:grpSpPr>
          <a:xfrm>
            <a:off x="6040438" y="4191000"/>
            <a:ext cx="2341562" cy="533400"/>
            <a:chOff x="456518" y="2895600"/>
            <a:chExt cx="2341562" cy="533400"/>
          </a:xfrm>
        </p:grpSpPr>
        <p:graphicFrame>
          <p:nvGraphicFramePr>
            <p:cNvPr id="32" name="Object 31"/>
            <p:cNvGraphicFramePr>
              <a:graphicFrameLocks noChangeAspect="1"/>
            </p:cNvGraphicFramePr>
            <p:nvPr/>
          </p:nvGraphicFramePr>
          <p:xfrm>
            <a:off x="520018" y="2999277"/>
            <a:ext cx="2144712" cy="346075"/>
          </p:xfrm>
          <a:graphic>
            <a:graphicData uri="http://schemas.openxmlformats.org/presentationml/2006/ole">
              <mc:AlternateContent xmlns:mc="http://schemas.openxmlformats.org/markup-compatibility/2006">
                <mc:Choice xmlns:v="urn:schemas-microsoft-com:vml" Requires="v">
                  <p:oleObj spid="_x0000_s211996" name="Equation" r:id="rId13" imgW="952500" imgH="152400" progId="Equation.3">
                    <p:embed/>
                  </p:oleObj>
                </mc:Choice>
                <mc:Fallback>
                  <p:oleObj name="Equation" r:id="rId13" imgW="952500" imgH="152400" progId="Equation.3">
                    <p:embed/>
                    <p:pic>
                      <p:nvPicPr>
                        <p:cNvPr id="0" name="Picture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0018" y="2999277"/>
                          <a:ext cx="2144712"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Box 32"/>
            <p:cNvSpPr txBox="1"/>
            <p:nvPr/>
          </p:nvSpPr>
          <p:spPr>
            <a:xfrm>
              <a:off x="456518" y="2895600"/>
              <a:ext cx="2341562" cy="533400"/>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Assessment- Exit Slip</a:t>
            </a:r>
          </a:p>
        </p:txBody>
      </p:sp>
      <p:sp>
        <p:nvSpPr>
          <p:cNvPr id="2662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B1A97EE-054E-41FE-A34A-95931F20F9B6}" type="slidenum">
              <a:rPr lang="en-US" smtClean="0">
                <a:solidFill>
                  <a:schemeClr val="bg1"/>
                </a:solidFill>
              </a:rPr>
              <a:pPr eaLnBrk="1" hangingPunct="1"/>
              <a:t>31</a:t>
            </a:fld>
            <a:endParaRPr lang="en-US" smtClean="0">
              <a:solidFill>
                <a:schemeClr val="bg1"/>
              </a:solidFill>
            </a:endParaRPr>
          </a:p>
        </p:txBody>
      </p:sp>
      <p:sp>
        <p:nvSpPr>
          <p:cNvPr id="8"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6" name="White Background"/>
          <p:cNvSpPr>
            <a:spLocks noChangeArrowheads="1"/>
          </p:cNvSpPr>
          <p:nvPr/>
        </p:nvSpPr>
        <p:spPr bwMode="auto">
          <a:xfrm>
            <a:off x="228600" y="685800"/>
            <a:ext cx="8686800" cy="51387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6630" name="Group 6"/>
          <p:cNvGrpSpPr>
            <a:grpSpLocks/>
          </p:cNvGrpSpPr>
          <p:nvPr/>
        </p:nvGrpSpPr>
        <p:grpSpPr bwMode="auto">
          <a:xfrm>
            <a:off x="609600" y="6413500"/>
            <a:ext cx="7402513" cy="387350"/>
            <a:chOff x="609600" y="6414018"/>
            <a:chExt cx="7401771" cy="386725"/>
          </a:xfrm>
        </p:grpSpPr>
        <p:pic>
          <p:nvPicPr>
            <p:cNvPr id="26631" name="Picture 8"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9"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10"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Box 9"/>
          <p:cNvSpPr txBox="1"/>
          <p:nvPr/>
        </p:nvSpPr>
        <p:spPr>
          <a:xfrm>
            <a:off x="279400" y="685800"/>
            <a:ext cx="4749800" cy="1384995"/>
          </a:xfrm>
          <a:prstGeom prst="rect">
            <a:avLst/>
          </a:prstGeom>
          <a:noFill/>
        </p:spPr>
        <p:txBody>
          <a:bodyPr wrap="square" rtlCol="0">
            <a:spAutoFit/>
          </a:bodyPr>
          <a:lstStyle/>
          <a:p>
            <a:pPr marL="514350" indent="-514350">
              <a:buAutoNum type="arabicPeriod"/>
            </a:pPr>
            <a:r>
              <a:rPr lang="en-US" sz="2800" b="1" dirty="0" smtClean="0"/>
              <a:t>Evaluate the expression</a:t>
            </a:r>
          </a:p>
          <a:p>
            <a:pPr marL="514350" indent="-514350"/>
            <a:r>
              <a:rPr lang="en-US" sz="2800" b="1" dirty="0" smtClean="0"/>
              <a:t>below. List the properties that</a:t>
            </a:r>
          </a:p>
          <a:p>
            <a:pPr marL="514350" indent="-514350"/>
            <a:r>
              <a:rPr lang="en-US" sz="2800" b="1" dirty="0" smtClean="0"/>
              <a:t>you used.  </a:t>
            </a:r>
            <a:endParaRPr lang="en-US" sz="2800" b="1" dirty="0"/>
          </a:p>
        </p:txBody>
      </p:sp>
      <p:graphicFrame>
        <p:nvGraphicFramePr>
          <p:cNvPr id="189442" name="Object 2"/>
          <p:cNvGraphicFramePr>
            <a:graphicFrameLocks noChangeAspect="1"/>
          </p:cNvGraphicFramePr>
          <p:nvPr/>
        </p:nvGraphicFramePr>
        <p:xfrm>
          <a:off x="381000" y="2547937"/>
          <a:ext cx="3470275" cy="500063"/>
        </p:xfrm>
        <a:graphic>
          <a:graphicData uri="http://schemas.openxmlformats.org/presentationml/2006/ole">
            <mc:AlternateContent xmlns:mc="http://schemas.openxmlformats.org/markup-compatibility/2006">
              <mc:Choice xmlns:v="urn:schemas-microsoft-com:vml" Requires="v">
                <p:oleObj spid="_x0000_s189488" name="Equation" r:id="rId8" imgW="1054100" imgH="152400" progId="Equation.3">
                  <p:embed/>
                </p:oleObj>
              </mc:Choice>
              <mc:Fallback>
                <p:oleObj name="Equation" r:id="rId8" imgW="1054100" imgH="152400" progId="Equation.3">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2547937"/>
                        <a:ext cx="3470275" cy="500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3" name="Object 3"/>
          <p:cNvGraphicFramePr>
            <a:graphicFrameLocks noChangeAspect="1"/>
          </p:cNvGraphicFramePr>
          <p:nvPr/>
        </p:nvGraphicFramePr>
        <p:xfrm>
          <a:off x="304800" y="3317875"/>
          <a:ext cx="3471862" cy="500063"/>
        </p:xfrm>
        <a:graphic>
          <a:graphicData uri="http://schemas.openxmlformats.org/presentationml/2006/ole">
            <mc:AlternateContent xmlns:mc="http://schemas.openxmlformats.org/markup-compatibility/2006">
              <mc:Choice xmlns:v="urn:schemas-microsoft-com:vml" Requires="v">
                <p:oleObj spid="_x0000_s189489" name="Equation" r:id="rId10" imgW="1054100" imgH="152400" progId="Equation.3">
                  <p:embed/>
                </p:oleObj>
              </mc:Choice>
              <mc:Fallback>
                <p:oleObj name="Equation" r:id="rId10" imgW="1054100" imgH="152400" progId="Equation.3">
                  <p:embed/>
                  <p:pic>
                    <p:nvPicPr>
                      <p:cNvPr id="0" name="Picture 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 y="3317875"/>
                        <a:ext cx="3471862" cy="500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4" name="Object 4"/>
          <p:cNvGraphicFramePr>
            <a:graphicFrameLocks noChangeAspect="1"/>
          </p:cNvGraphicFramePr>
          <p:nvPr/>
        </p:nvGraphicFramePr>
        <p:xfrm>
          <a:off x="885825" y="4011613"/>
          <a:ext cx="2509837" cy="415925"/>
        </p:xfrm>
        <a:graphic>
          <a:graphicData uri="http://schemas.openxmlformats.org/presentationml/2006/ole">
            <mc:AlternateContent xmlns:mc="http://schemas.openxmlformats.org/markup-compatibility/2006">
              <mc:Choice xmlns:v="urn:schemas-microsoft-com:vml" Requires="v">
                <p:oleObj spid="_x0000_s189490" name="Equation" r:id="rId12" imgW="762000" imgH="127000" progId="Equation.3">
                  <p:embed/>
                </p:oleObj>
              </mc:Choice>
              <mc:Fallback>
                <p:oleObj name="Equation" r:id="rId12" imgW="762000" imgH="127000" progId="Equation.3">
                  <p:embed/>
                  <p:pic>
                    <p:nvPicPr>
                      <p:cNvPr id="0"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5825" y="4011613"/>
                        <a:ext cx="2509837"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5" name="Object 5"/>
          <p:cNvGraphicFramePr>
            <a:graphicFrameLocks noChangeAspect="1"/>
          </p:cNvGraphicFramePr>
          <p:nvPr/>
        </p:nvGraphicFramePr>
        <p:xfrm>
          <a:off x="1244600" y="4654550"/>
          <a:ext cx="1755775" cy="415925"/>
        </p:xfrm>
        <a:graphic>
          <a:graphicData uri="http://schemas.openxmlformats.org/presentationml/2006/ole">
            <mc:AlternateContent xmlns:mc="http://schemas.openxmlformats.org/markup-compatibility/2006">
              <mc:Choice xmlns:v="urn:schemas-microsoft-com:vml" Requires="v">
                <p:oleObj spid="_x0000_s189491" name="Equation" r:id="rId14" imgW="533400" imgH="127000" progId="Equation.3">
                  <p:embed/>
                </p:oleObj>
              </mc:Choice>
              <mc:Fallback>
                <p:oleObj name="Equation" r:id="rId14" imgW="533400" imgH="127000" progId="Equation.3">
                  <p:embed/>
                  <p:pic>
                    <p:nvPicPr>
                      <p:cNvPr id="0" name="Picture 2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44600" y="4654550"/>
                        <a:ext cx="1755775"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6" name="Object 6"/>
          <p:cNvGraphicFramePr>
            <a:graphicFrameLocks noChangeAspect="1"/>
          </p:cNvGraphicFramePr>
          <p:nvPr/>
        </p:nvGraphicFramePr>
        <p:xfrm>
          <a:off x="1724025" y="5222875"/>
          <a:ext cx="793750" cy="415925"/>
        </p:xfrm>
        <a:graphic>
          <a:graphicData uri="http://schemas.openxmlformats.org/presentationml/2006/ole">
            <mc:AlternateContent xmlns:mc="http://schemas.openxmlformats.org/markup-compatibility/2006">
              <mc:Choice xmlns:v="urn:schemas-microsoft-com:vml" Requires="v">
                <p:oleObj spid="_x0000_s189492" name="Equation" r:id="rId16" imgW="241300" imgH="127000" progId="Equation.3">
                  <p:embed/>
                </p:oleObj>
              </mc:Choice>
              <mc:Fallback>
                <p:oleObj name="Equation" r:id="rId16" imgW="241300" imgH="127000" progId="Equation.3">
                  <p:embed/>
                  <p:pic>
                    <p:nvPicPr>
                      <p:cNvPr id="0" name="Picture 2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24025" y="5222875"/>
                        <a:ext cx="793750"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810000" y="3025914"/>
            <a:ext cx="1676400" cy="707886"/>
          </a:xfrm>
          <a:prstGeom prst="rect">
            <a:avLst/>
          </a:prstGeom>
          <a:noFill/>
          <a:ln>
            <a:solidFill>
              <a:schemeClr val="tx1"/>
            </a:solidFill>
          </a:ln>
          <a:effectLst>
            <a:glow rad="63500">
              <a:schemeClr val="accent2">
                <a:alpha val="75000"/>
              </a:schemeClr>
            </a:glow>
          </a:effectLst>
        </p:spPr>
        <p:txBody>
          <a:bodyPr wrap="square" rtlCol="0">
            <a:spAutoFit/>
          </a:bodyPr>
          <a:lstStyle/>
          <a:p>
            <a:pPr algn="ctr"/>
            <a:r>
              <a:rPr lang="en-US" sz="2000" b="1" dirty="0" smtClean="0"/>
              <a:t>Associative</a:t>
            </a:r>
          </a:p>
          <a:p>
            <a:pPr algn="ctr"/>
            <a:r>
              <a:rPr lang="en-US" sz="2000" b="1" dirty="0" smtClean="0"/>
              <a:t> Property</a:t>
            </a:r>
            <a:endParaRPr lang="en-US" sz="2000" b="1" dirty="0"/>
          </a:p>
        </p:txBody>
      </p:sp>
      <p:sp>
        <p:nvSpPr>
          <p:cNvPr id="17" name="TextBox 16"/>
          <p:cNvSpPr txBox="1"/>
          <p:nvPr/>
        </p:nvSpPr>
        <p:spPr>
          <a:xfrm>
            <a:off x="3429000" y="3969603"/>
            <a:ext cx="1981200" cy="707886"/>
          </a:xfrm>
          <a:prstGeom prst="rect">
            <a:avLst/>
          </a:prstGeom>
          <a:noFill/>
          <a:ln>
            <a:solidFill>
              <a:schemeClr val="tx1"/>
            </a:solidFill>
          </a:ln>
          <a:effectLst>
            <a:glow rad="63500">
              <a:schemeClr val="accent2">
                <a:alpha val="75000"/>
              </a:schemeClr>
            </a:glow>
          </a:effectLst>
        </p:spPr>
        <p:txBody>
          <a:bodyPr wrap="square" rtlCol="0">
            <a:spAutoFit/>
          </a:bodyPr>
          <a:lstStyle/>
          <a:p>
            <a:pPr algn="ctr"/>
            <a:r>
              <a:rPr lang="en-US" sz="2000" b="1" dirty="0" smtClean="0"/>
              <a:t>Commutative</a:t>
            </a:r>
          </a:p>
          <a:p>
            <a:pPr algn="ctr"/>
            <a:r>
              <a:rPr lang="en-US" sz="2000" b="1" dirty="0" smtClean="0"/>
              <a:t> Property</a:t>
            </a:r>
            <a:endParaRPr lang="en-US" sz="2000" b="1" dirty="0"/>
          </a:p>
        </p:txBody>
      </p:sp>
      <p:grpSp>
        <p:nvGrpSpPr>
          <p:cNvPr id="42" name="Group 41"/>
          <p:cNvGrpSpPr/>
          <p:nvPr/>
        </p:nvGrpSpPr>
        <p:grpSpPr>
          <a:xfrm>
            <a:off x="5562600" y="685800"/>
            <a:ext cx="3657600" cy="2971800"/>
            <a:chOff x="5562600" y="762000"/>
            <a:chExt cx="3657600" cy="2971800"/>
          </a:xfrm>
        </p:grpSpPr>
        <p:grpSp>
          <p:nvGrpSpPr>
            <p:cNvPr id="41" name="Group 40"/>
            <p:cNvGrpSpPr/>
            <p:nvPr/>
          </p:nvGrpSpPr>
          <p:grpSpPr>
            <a:xfrm>
              <a:off x="5562600" y="762000"/>
              <a:ext cx="3450503" cy="1384995"/>
              <a:chOff x="5562600" y="762000"/>
              <a:chExt cx="3450503" cy="1384995"/>
            </a:xfrm>
          </p:grpSpPr>
          <p:sp>
            <p:nvSpPr>
              <p:cNvPr id="19" name="TextBox 18"/>
              <p:cNvSpPr txBox="1"/>
              <p:nvPr/>
            </p:nvSpPr>
            <p:spPr>
              <a:xfrm>
                <a:off x="5562600" y="762000"/>
                <a:ext cx="3450503" cy="1384995"/>
              </a:xfrm>
              <a:prstGeom prst="rect">
                <a:avLst/>
              </a:prstGeom>
              <a:noFill/>
            </p:spPr>
            <p:txBody>
              <a:bodyPr wrap="square" rtlCol="0">
                <a:spAutoFit/>
              </a:bodyPr>
              <a:lstStyle/>
              <a:p>
                <a:r>
                  <a:rPr lang="en-US" sz="2800" b="1" dirty="0" smtClean="0"/>
                  <a:t>2.  Which property of multiplication is shown? </a:t>
                </a:r>
                <a:endParaRPr lang="en-US" sz="2800" b="1" dirty="0"/>
              </a:p>
            </p:txBody>
          </p:sp>
          <p:graphicFrame>
            <p:nvGraphicFramePr>
              <p:cNvPr id="189451" name="Object 11"/>
              <p:cNvGraphicFramePr>
                <a:graphicFrameLocks noChangeAspect="1"/>
              </p:cNvGraphicFramePr>
              <p:nvPr/>
            </p:nvGraphicFramePr>
            <p:xfrm>
              <a:off x="7010400" y="1752600"/>
              <a:ext cx="1145502" cy="318195"/>
            </p:xfrm>
            <a:graphic>
              <a:graphicData uri="http://schemas.openxmlformats.org/presentationml/2006/ole">
                <mc:AlternateContent xmlns:mc="http://schemas.openxmlformats.org/markup-compatibility/2006">
                  <mc:Choice xmlns:v="urn:schemas-microsoft-com:vml" Requires="v">
                    <p:oleObj spid="_x0000_s189493" name="Equation" r:id="rId18" imgW="457200" imgH="127000" progId="Equation.3">
                      <p:embed/>
                    </p:oleObj>
                  </mc:Choice>
                  <mc:Fallback>
                    <p:oleObj name="Equation" r:id="rId18" imgW="457200" imgH="127000" progId="Equation.3">
                      <p:embed/>
                      <p:pic>
                        <p:nvPicPr>
                          <p:cNvPr id="0" name="Picture 2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010400" y="1752600"/>
                            <a:ext cx="1145502" cy="318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24" name="TextBox 23"/>
            <p:cNvSpPr txBox="1"/>
            <p:nvPr/>
          </p:nvSpPr>
          <p:spPr>
            <a:xfrm>
              <a:off x="5769697" y="2348805"/>
              <a:ext cx="3450503" cy="1384995"/>
            </a:xfrm>
            <a:prstGeom prst="rect">
              <a:avLst/>
            </a:prstGeom>
            <a:noFill/>
          </p:spPr>
          <p:txBody>
            <a:bodyPr wrap="square" rtlCol="0">
              <a:spAutoFit/>
            </a:bodyPr>
            <a:lstStyle/>
            <a:p>
              <a:pPr marL="514350" indent="-514350">
                <a:buAutoNum type="alphaUcPeriod"/>
              </a:pPr>
              <a:r>
                <a:rPr lang="en-US" sz="2800" b="1" dirty="0" smtClean="0"/>
                <a:t>Commutative</a:t>
              </a:r>
            </a:p>
            <a:p>
              <a:pPr marL="514350" indent="-514350">
                <a:buAutoNum type="alphaUcPeriod"/>
              </a:pPr>
              <a:r>
                <a:rPr lang="en-US" sz="2800" b="1" dirty="0" smtClean="0"/>
                <a:t>Associative</a:t>
              </a:r>
            </a:p>
            <a:p>
              <a:pPr marL="514350" indent="-514350">
                <a:buAutoNum type="alphaUcPeriod"/>
              </a:pPr>
              <a:r>
                <a:rPr lang="en-US" sz="2800" b="1" dirty="0" smtClean="0"/>
                <a:t> Identity </a:t>
              </a:r>
              <a:endParaRPr lang="en-US" sz="2800" b="1" dirty="0"/>
            </a:p>
          </p:txBody>
        </p:sp>
      </p:grpSp>
      <p:sp>
        <p:nvSpPr>
          <p:cNvPr id="43" name="Oval 42"/>
          <p:cNvSpPr/>
          <p:nvPr/>
        </p:nvSpPr>
        <p:spPr>
          <a:xfrm>
            <a:off x="5769697" y="3124200"/>
            <a:ext cx="2386205" cy="68506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4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94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94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94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circle(in)">
                                      <p:cBhvr>
                                        <p:cTn id="3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43"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Overview Button">
            <a:hlinkClick r:id="rId3" action="ppaction://hlinksldjump"/>
          </p:cNvPr>
          <p:cNvSpPr txBox="1"/>
          <p:nvPr/>
        </p:nvSpPr>
        <p:spPr>
          <a:xfrm>
            <a:off x="5562600" y="57912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27651"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1CFC4A22-D260-4E14-96CD-69C5AFB1AC72}" type="slidenum">
              <a:rPr lang="en-US" smtClean="0">
                <a:solidFill>
                  <a:schemeClr val="bg1"/>
                </a:solidFill>
              </a:rPr>
              <a:pPr eaLnBrk="1" hangingPunct="1"/>
              <a:t>32</a:t>
            </a:fld>
            <a:endParaRPr lang="en-US" smtClean="0">
              <a:solidFill>
                <a:schemeClr val="bg1"/>
              </a:solidFill>
            </a:endParaRPr>
          </a:p>
        </p:txBody>
      </p:sp>
      <p:sp>
        <p:nvSpPr>
          <p:cNvPr id="27652" name="Title TextBox"/>
          <p:cNvSpPr>
            <a:spLocks noGrp="1"/>
          </p:cNvSpPr>
          <p:nvPr>
            <p:ph type="title" idx="4294967295"/>
          </p:nvPr>
        </p:nvSpPr>
        <p:spPr>
          <a:xfrm>
            <a:off x="0" y="0"/>
            <a:ext cx="9144000" cy="533400"/>
          </a:xfrm>
        </p:spPr>
        <p:txBody>
          <a:bodyPr/>
          <a:lstStyle/>
          <a:p>
            <a:r>
              <a:rPr lang="en-US" sz="2400" smtClean="0">
                <a:solidFill>
                  <a:schemeClr val="bg1"/>
                </a:solidFill>
                <a:ea typeface="ＭＳ Ｐゴシック" charset="-128"/>
              </a:rPr>
              <a:t>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Time Users of 21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Century Lessons</a:t>
            </a:r>
          </a:p>
        </p:txBody>
      </p:sp>
      <p:sp>
        <p:nvSpPr>
          <p:cNvPr id="27653" name="TextBox 5"/>
          <p:cNvSpPr txBox="1">
            <a:spLocks noChangeArrowheads="1"/>
          </p:cNvSpPr>
          <p:nvPr/>
        </p:nvSpPr>
        <p:spPr bwMode="auto">
          <a:xfrm>
            <a:off x="0" y="1371600"/>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400">
                <a:solidFill>
                  <a:schemeClr val="bg1"/>
                </a:solidFill>
              </a:rPr>
              <a:t>Welcome to 21</a:t>
            </a:r>
            <a:r>
              <a:rPr lang="en-US" sz="2400" baseline="30000">
                <a:solidFill>
                  <a:schemeClr val="bg1"/>
                </a:solidFill>
              </a:rPr>
              <a:t>st</a:t>
            </a:r>
            <a:r>
              <a:rPr lang="en-US" sz="2400">
                <a:solidFill>
                  <a:schemeClr val="bg1"/>
                </a:solidFill>
              </a:rPr>
              <a:t> Century Lessons!  We are a non-profit organization that is funded through an AFT (American Federation of Teachers) Innovation Grant.  Our mission is to increase student achievement by providing teachers with free world-class lessons that can be taught via an LCD projector and a computer.   21</a:t>
            </a:r>
            <a:r>
              <a:rPr lang="en-US" sz="2400" baseline="30000">
                <a:solidFill>
                  <a:schemeClr val="bg1"/>
                </a:solidFill>
              </a:rPr>
              <a:t>st</a:t>
            </a:r>
            <a:r>
              <a:rPr lang="en-US" sz="2400">
                <a:solidFill>
                  <a:schemeClr val="bg1"/>
                </a:solidFill>
              </a:rPr>
              <a:t> Century Lessons are extremely comprehensive; we include everything from warm–ups and assessments, to scaffolding for English language learners and special education students.   The lessons are designed into coherent units that are completely aligned with the Common Core State Standards, and utilize research-based best practices to help you improve your students</a:t>
            </a:r>
            <a:r>
              <a:rPr lang="ja-JP" altLang="en-US" sz="2400">
                <a:solidFill>
                  <a:schemeClr val="bg1"/>
                </a:solidFill>
              </a:rPr>
              <a:t>’</a:t>
            </a:r>
            <a:r>
              <a:rPr lang="en-US" altLang="ja-JP" sz="2400">
                <a:solidFill>
                  <a:schemeClr val="bg1"/>
                </a:solidFill>
              </a:rPr>
              <a:t> math abilities.  Additionally, all of our lessons are completely modifiable so you can adapt them if you like.  </a:t>
            </a:r>
            <a:endParaRPr lang="en-US" sz="2400">
              <a:solidFill>
                <a:schemeClr val="bg1"/>
              </a:solidFill>
            </a:endParaRPr>
          </a:p>
        </p:txBody>
      </p:sp>
      <p:sp>
        <p:nvSpPr>
          <p:cNvPr id="27654"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Description of 21</a:t>
            </a:r>
            <a:r>
              <a:rPr lang="en-US" sz="2800" b="1" baseline="30000">
                <a:solidFill>
                  <a:schemeClr val="bg1"/>
                </a:solidFill>
              </a:rPr>
              <a:t>st</a:t>
            </a:r>
            <a:r>
              <a:rPr lang="en-US" sz="2800" b="1">
                <a:solidFill>
                  <a:schemeClr val="bg1"/>
                </a:solidFill>
              </a:rPr>
              <a:t> Century Lessons:</a:t>
            </a:r>
            <a:endParaRPr lang="en-US" sz="2800">
              <a:solidFill>
                <a:schemeClr val="bg1"/>
              </a:solidFill>
            </a:endParaRPr>
          </a:p>
        </p:txBody>
      </p:sp>
      <p:sp>
        <p:nvSpPr>
          <p:cNvPr id="8" name="Next Slide Button">
            <a:hlinkClick r:id="rId4" action="ppaction://hlinksldjump"/>
          </p:cNvPr>
          <p:cNvSpPr txBox="1"/>
          <p:nvPr/>
        </p:nvSpPr>
        <p:spPr>
          <a:xfrm>
            <a:off x="4343400" y="57912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grpSp>
        <p:nvGrpSpPr>
          <p:cNvPr id="27656" name="Group 8"/>
          <p:cNvGrpSpPr>
            <a:grpSpLocks/>
          </p:cNvGrpSpPr>
          <p:nvPr/>
        </p:nvGrpSpPr>
        <p:grpSpPr bwMode="auto">
          <a:xfrm>
            <a:off x="609600" y="6413500"/>
            <a:ext cx="7402513" cy="387350"/>
            <a:chOff x="609600" y="6414018"/>
            <a:chExt cx="7401771" cy="386725"/>
          </a:xfrm>
        </p:grpSpPr>
        <p:pic>
          <p:nvPicPr>
            <p:cNvPr id="27657" name="Picture 9"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8" name="Picture 10"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9" name="Picture 11"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46141BE-A838-4C8C-AB0E-CE3B2B17E49D}" type="slidenum">
              <a:rPr lang="en-US" smtClean="0">
                <a:solidFill>
                  <a:schemeClr val="bg1"/>
                </a:solidFill>
              </a:rPr>
              <a:pPr eaLnBrk="1" hangingPunct="1"/>
              <a:t>33</a:t>
            </a:fld>
            <a:endParaRPr lang="en-US" smtClean="0">
              <a:solidFill>
                <a:schemeClr val="bg1"/>
              </a:solidFill>
            </a:endParaRPr>
          </a:p>
        </p:txBody>
      </p:sp>
      <p:sp>
        <p:nvSpPr>
          <p:cNvPr id="28675" name="Title TextBox"/>
          <p:cNvSpPr>
            <a:spLocks noGrp="1"/>
          </p:cNvSpPr>
          <p:nvPr>
            <p:ph type="title" idx="4294967295"/>
          </p:nvPr>
        </p:nvSpPr>
        <p:spPr>
          <a:xfrm>
            <a:off x="0" y="0"/>
            <a:ext cx="9144000" cy="533400"/>
          </a:xfrm>
        </p:spPr>
        <p:txBody>
          <a:bodyPr/>
          <a:lstStyle/>
          <a:p>
            <a:r>
              <a:rPr lang="en-US" sz="2400" smtClean="0">
                <a:solidFill>
                  <a:schemeClr val="bg1"/>
                </a:solidFill>
                <a:ea typeface="ＭＳ Ｐゴシック" charset="-128"/>
              </a:rPr>
              <a:t>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Time Users of 21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Century Lessons</a:t>
            </a:r>
          </a:p>
        </p:txBody>
      </p:sp>
      <p:sp>
        <p:nvSpPr>
          <p:cNvPr id="28676" name="TextBox 5"/>
          <p:cNvSpPr txBox="1">
            <a:spLocks noChangeArrowheads="1"/>
          </p:cNvSpPr>
          <p:nvPr/>
        </p:nvSpPr>
        <p:spPr bwMode="auto">
          <a:xfrm>
            <a:off x="0" y="137160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000">
                <a:solidFill>
                  <a:schemeClr val="bg1"/>
                </a:solidFill>
              </a:rPr>
              <a:t>The lesson that you are currently looking at is part of a unit that teaches the following Common Core Standards:</a:t>
            </a:r>
          </a:p>
          <a:p>
            <a:pPr eaLnBrk="1" hangingPunct="1"/>
            <a:r>
              <a:rPr lang="en-US" sz="2000">
                <a:solidFill>
                  <a:schemeClr val="bg1"/>
                </a:solidFill>
              </a:rPr>
              <a:t> </a:t>
            </a:r>
          </a:p>
        </p:txBody>
      </p:sp>
      <p:sp>
        <p:nvSpPr>
          <p:cNvPr id="28677"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Standards for This Unit</a:t>
            </a:r>
            <a:endParaRPr lang="en-US" sz="2000">
              <a:solidFill>
                <a:schemeClr val="bg1"/>
              </a:solidFill>
            </a:endParaRPr>
          </a:p>
        </p:txBody>
      </p:sp>
      <p:sp>
        <p:nvSpPr>
          <p:cNvPr id="8" name="Overview Button">
            <a:hlinkClick r:id="rId3" action="ppaction://hlinksldjump"/>
          </p:cNvPr>
          <p:cNvSpPr txBox="1"/>
          <p:nvPr/>
        </p:nvSpPr>
        <p:spPr>
          <a:xfrm>
            <a:off x="5562600" y="57912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343400" y="57912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grpSp>
        <p:nvGrpSpPr>
          <p:cNvPr id="28680" name="Group 9"/>
          <p:cNvGrpSpPr>
            <a:grpSpLocks/>
          </p:cNvGrpSpPr>
          <p:nvPr/>
        </p:nvGrpSpPr>
        <p:grpSpPr bwMode="auto">
          <a:xfrm>
            <a:off x="609600" y="6413500"/>
            <a:ext cx="7402513" cy="387350"/>
            <a:chOff x="609600" y="6414018"/>
            <a:chExt cx="7401771" cy="386725"/>
          </a:xfrm>
        </p:grpSpPr>
        <p:pic>
          <p:nvPicPr>
            <p:cNvPr id="28681" name="Picture 10"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2" name="Picture 11"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3" name="Picture 12"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E6DA06E-5222-4FA4-B428-0BE58F553739}" type="slidenum">
              <a:rPr lang="en-US" smtClean="0">
                <a:solidFill>
                  <a:schemeClr val="bg1"/>
                </a:solidFill>
              </a:rPr>
              <a:pPr eaLnBrk="1" hangingPunct="1"/>
              <a:t>34</a:t>
            </a:fld>
            <a:endParaRPr lang="en-US" smtClean="0">
              <a:solidFill>
                <a:schemeClr val="bg1"/>
              </a:solidFill>
            </a:endParaRPr>
          </a:p>
        </p:txBody>
      </p:sp>
      <p:sp>
        <p:nvSpPr>
          <p:cNvPr id="29699" name="Title TextBox"/>
          <p:cNvSpPr>
            <a:spLocks noGrp="1"/>
          </p:cNvSpPr>
          <p:nvPr>
            <p:ph type="title" idx="4294967295"/>
          </p:nvPr>
        </p:nvSpPr>
        <p:spPr>
          <a:xfrm>
            <a:off x="0" y="0"/>
            <a:ext cx="9144000" cy="533400"/>
          </a:xfrm>
        </p:spPr>
        <p:txBody>
          <a:bodyPr/>
          <a:lstStyle/>
          <a:p>
            <a:r>
              <a:rPr lang="en-US" sz="2400" smtClean="0">
                <a:solidFill>
                  <a:schemeClr val="bg1"/>
                </a:solidFill>
                <a:ea typeface="ＭＳ Ｐゴシック" charset="-128"/>
              </a:rPr>
              <a:t>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Time Users of 21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Century Lessons</a:t>
            </a:r>
          </a:p>
        </p:txBody>
      </p:sp>
      <p:sp>
        <p:nvSpPr>
          <p:cNvPr id="29700" name="TextBox 5"/>
          <p:cNvSpPr txBox="1">
            <a:spLocks noChangeArrowheads="1"/>
          </p:cNvSpPr>
          <p:nvPr/>
        </p:nvSpPr>
        <p:spPr bwMode="auto">
          <a:xfrm>
            <a:off x="0" y="1371600"/>
            <a:ext cx="9144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000">
                <a:solidFill>
                  <a:schemeClr val="bg1"/>
                </a:solidFill>
              </a:rPr>
              <a:t> In order to properly use 21</a:t>
            </a:r>
            <a:r>
              <a:rPr lang="en-US" sz="2000" baseline="30000">
                <a:solidFill>
                  <a:schemeClr val="bg1"/>
                </a:solidFill>
              </a:rPr>
              <a:t>st</a:t>
            </a:r>
            <a:r>
              <a:rPr lang="en-US" sz="2000">
                <a:solidFill>
                  <a:schemeClr val="bg1"/>
                </a:solidFill>
              </a:rPr>
              <a:t> Century Lessons you will need to possess or arrange the following things:</a:t>
            </a:r>
          </a:p>
          <a:p>
            <a:pPr eaLnBrk="1" hangingPunct="1"/>
            <a:r>
              <a:rPr lang="en-US" sz="2000">
                <a:solidFill>
                  <a:schemeClr val="bg1"/>
                </a:solidFill>
              </a:rPr>
              <a:t> </a:t>
            </a:r>
          </a:p>
          <a:p>
            <a:pPr eaLnBrk="1" hangingPunct="1"/>
            <a:r>
              <a:rPr lang="en-US" sz="2000" b="1" i="1">
                <a:solidFill>
                  <a:schemeClr val="bg1"/>
                </a:solidFill>
              </a:rPr>
              <a:t>Required:</a:t>
            </a:r>
            <a:endParaRPr lang="en-US" sz="2000">
              <a:solidFill>
                <a:schemeClr val="bg1"/>
              </a:solidFill>
            </a:endParaRPr>
          </a:p>
          <a:p>
            <a:pPr eaLnBrk="1" hangingPunct="1">
              <a:buFont typeface="Arial" charset="0"/>
              <a:buChar char="•"/>
            </a:pPr>
            <a:r>
              <a:rPr lang="en-US" sz="2000">
                <a:solidFill>
                  <a:schemeClr val="bg1"/>
                </a:solidFill>
              </a:rPr>
              <a:t>  PowerPoint for P.C. (any version should work) Note: Certain capabilities in the </a:t>
            </a:r>
          </a:p>
          <a:p>
            <a:pPr eaLnBrk="1" hangingPunct="1"/>
            <a:r>
              <a:rPr lang="en-US" sz="2000">
                <a:solidFill>
                  <a:schemeClr val="bg1"/>
                </a:solidFill>
              </a:rPr>
              <a:t>	 PowerPoint Lessons are not compatible with PowerPoint for Mac, leading to</a:t>
            </a:r>
          </a:p>
          <a:p>
            <a:pPr eaLnBrk="1" hangingPunct="1"/>
            <a:r>
              <a:rPr lang="en-US" sz="2000">
                <a:solidFill>
                  <a:schemeClr val="bg1"/>
                </a:solidFill>
              </a:rPr>
              <a:t>	 some loss of functionality for Mac PowerPoint users.</a:t>
            </a:r>
          </a:p>
          <a:p>
            <a:pPr eaLnBrk="1" hangingPunct="1">
              <a:buFont typeface="Arial" charset="0"/>
              <a:buChar char="•"/>
            </a:pPr>
            <a:r>
              <a:rPr lang="en-US" sz="2000">
                <a:solidFill>
                  <a:schemeClr val="bg1"/>
                </a:solidFill>
              </a:rPr>
              <a:t>  An LCD projector</a:t>
            </a:r>
          </a:p>
          <a:p>
            <a:pPr eaLnBrk="1" hangingPunct="1">
              <a:buFont typeface="Arial" charset="0"/>
              <a:buChar char="•"/>
            </a:pPr>
            <a:r>
              <a:rPr lang="en-US" sz="2000">
                <a:solidFill>
                  <a:schemeClr val="bg1"/>
                </a:solidFill>
              </a:rPr>
              <a:t>  Pre-arranged student groups of 2 – (Many lessons utilize student pairings. Pairs </a:t>
            </a:r>
          </a:p>
          <a:p>
            <a:pPr eaLnBrk="1" hangingPunct="1"/>
            <a:r>
              <a:rPr lang="en-US" sz="2000">
                <a:solidFill>
                  <a:schemeClr val="bg1"/>
                </a:solidFill>
              </a:rPr>
              <a:t>	should be seated close by and be ready to work together at a moment</a:t>
            </a:r>
            <a:r>
              <a:rPr lang="ja-JP" altLang="en-US" sz="2000">
                <a:solidFill>
                  <a:schemeClr val="bg1"/>
                </a:solidFill>
              </a:rPr>
              <a:t>’</a:t>
            </a:r>
            <a:r>
              <a:rPr lang="en-US" altLang="ja-JP" sz="2000">
                <a:solidFill>
                  <a:schemeClr val="bg1"/>
                </a:solidFill>
              </a:rPr>
              <a:t>s </a:t>
            </a:r>
          </a:p>
          <a:p>
            <a:pPr eaLnBrk="1" hangingPunct="1"/>
            <a:r>
              <a:rPr lang="en-US" sz="2000">
                <a:solidFill>
                  <a:schemeClr val="bg1"/>
                </a:solidFill>
              </a:rPr>
              <a:t>	notice. </a:t>
            </a:r>
          </a:p>
          <a:p>
            <a:pPr eaLnBrk="1" hangingPunct="1">
              <a:buFont typeface="Arial" charset="0"/>
              <a:buChar char="•"/>
            </a:pPr>
            <a:r>
              <a:rPr lang="en-US" sz="2000">
                <a:solidFill>
                  <a:schemeClr val="bg1"/>
                </a:solidFill>
              </a:rPr>
              <a:t>Scissors – at least 1 for every pair</a:t>
            </a:r>
          </a:p>
        </p:txBody>
      </p:sp>
      <p:sp>
        <p:nvSpPr>
          <p:cNvPr id="29701"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rgbClr val="FFFF00"/>
                </a:solidFill>
              </a:rPr>
              <a:t>Requirements</a:t>
            </a:r>
            <a:r>
              <a:rPr lang="en-US" sz="2800" b="1">
                <a:solidFill>
                  <a:schemeClr val="bg1"/>
                </a:solidFill>
              </a:rPr>
              <a:t> to teach 21</a:t>
            </a:r>
            <a:r>
              <a:rPr lang="en-US" sz="2800" b="1" baseline="30000">
                <a:solidFill>
                  <a:schemeClr val="bg1"/>
                </a:solidFill>
              </a:rPr>
              <a:t>st</a:t>
            </a:r>
            <a:r>
              <a:rPr lang="en-US" sz="2800" b="1">
                <a:solidFill>
                  <a:schemeClr val="bg1"/>
                </a:solidFill>
              </a:rPr>
              <a:t> Century Lessons:</a:t>
            </a:r>
            <a:endParaRPr lang="en-US" sz="2800">
              <a:solidFill>
                <a:schemeClr val="bg1"/>
              </a:solidFill>
            </a:endParaRPr>
          </a:p>
        </p:txBody>
      </p:sp>
      <p:sp>
        <p:nvSpPr>
          <p:cNvPr id="8" name="Overview Button">
            <a:hlinkClick r:id="rId3" action="ppaction://hlinksldjump"/>
          </p:cNvPr>
          <p:cNvSpPr txBox="1"/>
          <p:nvPr/>
        </p:nvSpPr>
        <p:spPr>
          <a:xfrm>
            <a:off x="5562600" y="57912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343400" y="57912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grpSp>
        <p:nvGrpSpPr>
          <p:cNvPr id="29704" name="Group 9"/>
          <p:cNvGrpSpPr>
            <a:grpSpLocks/>
          </p:cNvGrpSpPr>
          <p:nvPr/>
        </p:nvGrpSpPr>
        <p:grpSpPr bwMode="auto">
          <a:xfrm>
            <a:off x="609600" y="6413500"/>
            <a:ext cx="7402513" cy="387350"/>
            <a:chOff x="609600" y="6414018"/>
            <a:chExt cx="7401771" cy="386725"/>
          </a:xfrm>
        </p:grpSpPr>
        <p:pic>
          <p:nvPicPr>
            <p:cNvPr id="29705" name="Picture 10"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11"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7" name="Picture 12"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29D53B5-8593-4B19-A728-6D33F727EAAE}" type="slidenum">
              <a:rPr lang="en-US" smtClean="0">
                <a:solidFill>
                  <a:schemeClr val="bg1"/>
                </a:solidFill>
              </a:rPr>
              <a:pPr eaLnBrk="1" hangingPunct="1"/>
              <a:t>35</a:t>
            </a:fld>
            <a:endParaRPr lang="en-US" smtClean="0">
              <a:solidFill>
                <a:schemeClr val="bg1"/>
              </a:solidFill>
            </a:endParaRPr>
          </a:p>
        </p:txBody>
      </p:sp>
      <p:sp>
        <p:nvSpPr>
          <p:cNvPr id="30723" name="Title TextBox"/>
          <p:cNvSpPr>
            <a:spLocks noGrp="1"/>
          </p:cNvSpPr>
          <p:nvPr>
            <p:ph type="title" idx="4294967295"/>
          </p:nvPr>
        </p:nvSpPr>
        <p:spPr>
          <a:xfrm>
            <a:off x="0" y="0"/>
            <a:ext cx="9144000" cy="533400"/>
          </a:xfrm>
        </p:spPr>
        <p:txBody>
          <a:bodyPr/>
          <a:lstStyle/>
          <a:p>
            <a:r>
              <a:rPr lang="en-US" sz="2400" smtClean="0">
                <a:solidFill>
                  <a:schemeClr val="bg1"/>
                </a:solidFill>
                <a:ea typeface="ＭＳ Ｐゴシック" charset="-128"/>
              </a:rPr>
              <a:t>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Time Users of 21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Century Lessons</a:t>
            </a:r>
          </a:p>
        </p:txBody>
      </p:sp>
      <p:sp>
        <p:nvSpPr>
          <p:cNvPr id="30724" name="TextBox 5"/>
          <p:cNvSpPr txBox="1">
            <a:spLocks noChangeArrowheads="1"/>
          </p:cNvSpPr>
          <p:nvPr/>
        </p:nvSpPr>
        <p:spPr bwMode="auto">
          <a:xfrm>
            <a:off x="19050" y="1219200"/>
            <a:ext cx="9144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Font typeface="Arial" charset="0"/>
              <a:buChar char="•"/>
            </a:pPr>
            <a:r>
              <a:rPr lang="en-US">
                <a:solidFill>
                  <a:schemeClr val="bg1"/>
                </a:solidFill>
              </a:rPr>
              <a:t>  Computer speakers that can amplify sound throughout the entire class</a:t>
            </a:r>
          </a:p>
          <a:p>
            <a:pPr eaLnBrk="1" hangingPunct="1">
              <a:buFont typeface="Arial" charset="0"/>
              <a:buChar char="•"/>
            </a:pPr>
            <a:r>
              <a:rPr lang="en-US">
                <a:solidFill>
                  <a:schemeClr val="bg1"/>
                </a:solidFill>
              </a:rPr>
              <a:t>  </a:t>
            </a:r>
            <a:r>
              <a:rPr lang="ja-JP" altLang="en-US">
                <a:solidFill>
                  <a:schemeClr val="bg1"/>
                </a:solidFill>
              </a:rPr>
              <a:t>“</a:t>
            </a:r>
            <a:r>
              <a:rPr lang="en-US" altLang="ja-JP">
                <a:solidFill>
                  <a:schemeClr val="bg1"/>
                </a:solidFill>
              </a:rPr>
              <a:t>Calling Sticks</a:t>
            </a:r>
            <a:r>
              <a:rPr lang="ja-JP" altLang="en-US">
                <a:solidFill>
                  <a:schemeClr val="bg1"/>
                </a:solidFill>
              </a:rPr>
              <a:t>”</a:t>
            </a:r>
            <a:r>
              <a:rPr lang="en-US" altLang="ja-JP">
                <a:solidFill>
                  <a:schemeClr val="bg1"/>
                </a:solidFill>
              </a:rPr>
              <a:t> – a class set of popsicle sticks with a student</a:t>
            </a:r>
            <a:r>
              <a:rPr lang="ja-JP" altLang="en-US">
                <a:solidFill>
                  <a:schemeClr val="bg1"/>
                </a:solidFill>
              </a:rPr>
              <a:t>’</a:t>
            </a:r>
            <a:r>
              <a:rPr lang="en-US" altLang="ja-JP">
                <a:solidFill>
                  <a:schemeClr val="bg1"/>
                </a:solidFill>
              </a:rPr>
              <a:t>s name on each one</a:t>
            </a:r>
          </a:p>
          <a:p>
            <a:pPr eaLnBrk="1" hangingPunct="1">
              <a:buFont typeface="Arial" charset="0"/>
              <a:buChar char="•"/>
            </a:pPr>
            <a:r>
              <a:rPr lang="en-US">
                <a:solidFill>
                  <a:schemeClr val="bg1"/>
                </a:solidFill>
              </a:rPr>
              <a:t>  A remote control  or wireless presenter tool– to be able to advance the PowerPoint </a:t>
            </a:r>
          </a:p>
          <a:p>
            <a:pPr eaLnBrk="1" hangingPunct="1"/>
            <a:r>
              <a:rPr lang="en-US">
                <a:solidFill>
                  <a:schemeClr val="bg1"/>
                </a:solidFill>
              </a:rPr>
              <a:t>	slides from anywhere in your classroom</a:t>
            </a:r>
          </a:p>
          <a:p>
            <a:pPr eaLnBrk="1" hangingPunct="1">
              <a:buFont typeface="Arial" charset="0"/>
              <a:buChar char="•"/>
            </a:pPr>
            <a:r>
              <a:rPr lang="en-US">
                <a:solidFill>
                  <a:schemeClr val="bg1"/>
                </a:solidFill>
              </a:rPr>
              <a:t>  Personalize PowerPoints by substituting any names and pictures of children we </a:t>
            </a:r>
          </a:p>
          <a:p>
            <a:pPr eaLnBrk="1" hangingPunct="1"/>
            <a:r>
              <a:rPr lang="en-US">
                <a:solidFill>
                  <a:schemeClr val="bg1"/>
                </a:solidFill>
              </a:rPr>
              <a:t>	included in the PowerPoint with names and pictures of your own students.</a:t>
            </a:r>
          </a:p>
          <a:p>
            <a:pPr eaLnBrk="1" hangingPunct="1">
              <a:buFont typeface="Arial" charset="0"/>
              <a:buChar char="•"/>
            </a:pPr>
            <a:r>
              <a:rPr lang="en-US">
                <a:solidFill>
                  <a:schemeClr val="bg1"/>
                </a:solidFill>
              </a:rPr>
              <a:t>  Since many lessons utilize short, partner-processing activities, you will want a pre-</a:t>
            </a:r>
          </a:p>
          <a:p>
            <a:pPr eaLnBrk="1" hangingPunct="1"/>
            <a:r>
              <a:rPr lang="en-US">
                <a:solidFill>
                  <a:schemeClr val="bg1"/>
                </a:solidFill>
              </a:rPr>
              <a:t>	established technique for efficiently getting your students</a:t>
            </a:r>
            <a:r>
              <a:rPr lang="ja-JP" altLang="en-US">
                <a:solidFill>
                  <a:schemeClr val="bg1"/>
                </a:solidFill>
              </a:rPr>
              <a:t>’</a:t>
            </a:r>
            <a:r>
              <a:rPr lang="en-US" altLang="ja-JP">
                <a:solidFill>
                  <a:schemeClr val="bg1"/>
                </a:solidFill>
              </a:rPr>
              <a:t> attention.  (</a:t>
            </a:r>
            <a:r>
              <a:rPr lang="ja-JP" altLang="en-US">
                <a:solidFill>
                  <a:schemeClr val="bg1"/>
                </a:solidFill>
              </a:rPr>
              <a:t>“</a:t>
            </a:r>
            <a:r>
              <a:rPr lang="en-US" altLang="ja-JP">
                <a:solidFill>
                  <a:schemeClr val="bg1"/>
                </a:solidFill>
              </a:rPr>
              <a:t>hands-</a:t>
            </a:r>
          </a:p>
          <a:p>
            <a:pPr eaLnBrk="1" hangingPunct="1"/>
            <a:r>
              <a:rPr lang="en-US">
                <a:solidFill>
                  <a:schemeClr val="bg1"/>
                </a:solidFill>
              </a:rPr>
              <a:t>	up</a:t>
            </a:r>
            <a:r>
              <a:rPr lang="ja-JP" altLang="en-US">
                <a:solidFill>
                  <a:schemeClr val="bg1"/>
                </a:solidFill>
              </a:rPr>
              <a:t>”</a:t>
            </a:r>
            <a:r>
              <a:rPr lang="en-US" altLang="ja-JP">
                <a:solidFill>
                  <a:schemeClr val="bg1"/>
                </a:solidFill>
              </a:rPr>
              <a:t>, Count from </a:t>
            </a:r>
            <a:r>
              <a:rPr lang="ja-JP" altLang="en-US">
                <a:solidFill>
                  <a:schemeClr val="bg1"/>
                </a:solidFill>
              </a:rPr>
              <a:t>“</a:t>
            </a:r>
            <a:r>
              <a:rPr lang="en-US" altLang="ja-JP">
                <a:solidFill>
                  <a:schemeClr val="bg1"/>
                </a:solidFill>
              </a:rPr>
              <a:t>5</a:t>
            </a:r>
            <a:r>
              <a:rPr lang="ja-JP" altLang="en-US">
                <a:solidFill>
                  <a:schemeClr val="bg1"/>
                </a:solidFill>
              </a:rPr>
              <a:t>”</a:t>
            </a:r>
            <a:r>
              <a:rPr lang="en-US" altLang="ja-JP">
                <a:solidFill>
                  <a:schemeClr val="bg1"/>
                </a:solidFill>
              </a:rPr>
              <a:t> to </a:t>
            </a:r>
            <a:r>
              <a:rPr lang="ja-JP" altLang="en-US">
                <a:solidFill>
                  <a:schemeClr val="bg1"/>
                </a:solidFill>
              </a:rPr>
              <a:t>“</a:t>
            </a:r>
            <a:r>
              <a:rPr lang="en-US" altLang="ja-JP">
                <a:solidFill>
                  <a:schemeClr val="bg1"/>
                </a:solidFill>
              </a:rPr>
              <a:t>0</a:t>
            </a:r>
            <a:r>
              <a:rPr lang="ja-JP" altLang="en-US">
                <a:solidFill>
                  <a:schemeClr val="bg1"/>
                </a:solidFill>
              </a:rPr>
              <a:t>”</a:t>
            </a:r>
            <a:r>
              <a:rPr lang="en-US" altLang="ja-JP">
                <a:solidFill>
                  <a:schemeClr val="bg1"/>
                </a:solidFill>
              </a:rPr>
              <a:t> etc.)</a:t>
            </a:r>
          </a:p>
          <a:p>
            <a:pPr eaLnBrk="1" hangingPunct="1">
              <a:buFont typeface="Arial" charset="0"/>
              <a:buChar char="•"/>
            </a:pPr>
            <a:r>
              <a:rPr lang="en-US">
                <a:solidFill>
                  <a:schemeClr val="bg1"/>
                </a:solidFill>
              </a:rPr>
              <a:t>Project onto a whiteboard so you or your students can solve problems by hand.  </a:t>
            </a:r>
          </a:p>
          <a:p>
            <a:pPr eaLnBrk="1" hangingPunct="1"/>
            <a:r>
              <a:rPr lang="en-US">
                <a:solidFill>
                  <a:schemeClr val="bg1"/>
                </a:solidFill>
              </a:rPr>
              <a:t>	(Lessons often have a digital option for showing how to solve a problem, but </a:t>
            </a:r>
          </a:p>
          <a:p>
            <a:pPr eaLnBrk="1" hangingPunct="1"/>
            <a:r>
              <a:rPr lang="en-US">
                <a:solidFill>
                  <a:schemeClr val="bg1"/>
                </a:solidFill>
              </a:rPr>
              <a:t>	you may feel it is more effective to show the work by hand on a whiteboard.)</a:t>
            </a:r>
          </a:p>
          <a:p>
            <a:pPr eaLnBrk="1" hangingPunct="1">
              <a:buFont typeface="Arial" charset="0"/>
              <a:buChar char="•"/>
            </a:pPr>
            <a:r>
              <a:rPr lang="en-US">
                <a:solidFill>
                  <a:schemeClr val="bg1"/>
                </a:solidFill>
              </a:rPr>
              <a:t>  Internet connectivity – without the internet you may not have full functionality for </a:t>
            </a:r>
          </a:p>
          <a:p>
            <a:pPr eaLnBrk="1" hangingPunct="1"/>
            <a:r>
              <a:rPr lang="en-US">
                <a:solidFill>
                  <a:schemeClr val="bg1"/>
                </a:solidFill>
              </a:rPr>
              <a:t>	some lessons.</a:t>
            </a:r>
          </a:p>
        </p:txBody>
      </p:sp>
      <p:sp>
        <p:nvSpPr>
          <p:cNvPr id="30725" name="TextBox 6"/>
          <p:cNvSpPr txBox="1">
            <a:spLocks noChangeArrowheads="1"/>
          </p:cNvSpPr>
          <p:nvPr/>
        </p:nvSpPr>
        <p:spPr bwMode="auto">
          <a:xfrm>
            <a:off x="0" y="4572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i="1">
                <a:solidFill>
                  <a:srgbClr val="FFFF00"/>
                </a:solidFill>
              </a:rPr>
              <a:t>Strongly Suggested</a:t>
            </a:r>
            <a:r>
              <a:rPr lang="en-US" sz="2800" b="1">
                <a:solidFill>
                  <a:srgbClr val="FFFF00"/>
                </a:solidFill>
              </a:rPr>
              <a:t> </a:t>
            </a:r>
            <a:r>
              <a:rPr lang="en-US" sz="2800" b="1">
                <a:solidFill>
                  <a:schemeClr val="bg1"/>
                </a:solidFill>
              </a:rPr>
              <a:t>to teach 21</a:t>
            </a:r>
            <a:r>
              <a:rPr lang="en-US" sz="2800" b="1" baseline="30000">
                <a:solidFill>
                  <a:schemeClr val="bg1"/>
                </a:solidFill>
              </a:rPr>
              <a:t>st</a:t>
            </a:r>
            <a:r>
              <a:rPr lang="en-US" sz="2800" b="1">
                <a:solidFill>
                  <a:schemeClr val="bg1"/>
                </a:solidFill>
              </a:rPr>
              <a:t> Century Lessons:</a:t>
            </a:r>
            <a:endParaRPr lang="en-US" sz="2800">
              <a:solidFill>
                <a:schemeClr val="bg1"/>
              </a:solidFill>
            </a:endParaRPr>
          </a:p>
        </p:txBody>
      </p:sp>
      <p:sp>
        <p:nvSpPr>
          <p:cNvPr id="8" name="Overview Button">
            <a:hlinkClick r:id="rId3" action="ppaction://hlinksldjump"/>
          </p:cNvPr>
          <p:cNvSpPr txBox="1"/>
          <p:nvPr/>
        </p:nvSpPr>
        <p:spPr>
          <a:xfrm>
            <a:off x="5486400" y="59055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267200" y="59055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grpSp>
        <p:nvGrpSpPr>
          <p:cNvPr id="30728" name="Group 9"/>
          <p:cNvGrpSpPr>
            <a:grpSpLocks/>
          </p:cNvGrpSpPr>
          <p:nvPr/>
        </p:nvGrpSpPr>
        <p:grpSpPr bwMode="auto">
          <a:xfrm>
            <a:off x="609600" y="6413500"/>
            <a:ext cx="7402513" cy="387350"/>
            <a:chOff x="609600" y="6414018"/>
            <a:chExt cx="7401771" cy="386725"/>
          </a:xfrm>
        </p:grpSpPr>
        <p:pic>
          <p:nvPicPr>
            <p:cNvPr id="30729" name="Picture 10"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0" name="Picture 11"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1" name="Picture 12"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38B43AF9-051C-419B-ACC2-11849B0FA51B}" type="slidenum">
              <a:rPr lang="en-US" smtClean="0">
                <a:solidFill>
                  <a:schemeClr val="bg1"/>
                </a:solidFill>
              </a:rPr>
              <a:pPr eaLnBrk="1" hangingPunct="1"/>
              <a:t>36</a:t>
            </a:fld>
            <a:endParaRPr lang="en-US" smtClean="0">
              <a:solidFill>
                <a:schemeClr val="bg1"/>
              </a:solidFill>
            </a:endParaRPr>
          </a:p>
        </p:txBody>
      </p:sp>
      <p:sp>
        <p:nvSpPr>
          <p:cNvPr id="31747" name="Title TextBox"/>
          <p:cNvSpPr>
            <a:spLocks noGrp="1"/>
          </p:cNvSpPr>
          <p:nvPr>
            <p:ph type="title" idx="4294967295"/>
          </p:nvPr>
        </p:nvSpPr>
        <p:spPr>
          <a:xfrm>
            <a:off x="0" y="0"/>
            <a:ext cx="9144000" cy="533400"/>
          </a:xfrm>
        </p:spPr>
        <p:txBody>
          <a:bodyPr/>
          <a:lstStyle/>
          <a:p>
            <a:r>
              <a:rPr lang="en-US" sz="2400" smtClean="0">
                <a:solidFill>
                  <a:schemeClr val="bg1"/>
                </a:solidFill>
                <a:ea typeface="ＭＳ Ｐゴシック" charset="-128"/>
              </a:rPr>
              <a:t>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Time Users of 21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Century Lessons</a:t>
            </a:r>
          </a:p>
        </p:txBody>
      </p:sp>
      <p:sp>
        <p:nvSpPr>
          <p:cNvPr id="31748" name="TextBox 5"/>
          <p:cNvSpPr txBox="1">
            <a:spLocks noChangeArrowheads="1"/>
          </p:cNvSpPr>
          <p:nvPr/>
        </p:nvSpPr>
        <p:spPr bwMode="auto">
          <a:xfrm>
            <a:off x="0" y="1524000"/>
            <a:ext cx="9144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000">
                <a:solidFill>
                  <a:schemeClr val="bg1"/>
                </a:solidFill>
              </a:rPr>
              <a:t>We suggest spending 30-45 minutes reviewing a lesson before teaching it.  In order to review the lesson run the PowerPoint in </a:t>
            </a:r>
            <a:r>
              <a:rPr lang="ja-JP" altLang="en-US" sz="2000">
                <a:solidFill>
                  <a:schemeClr val="bg1"/>
                </a:solidFill>
              </a:rPr>
              <a:t>“</a:t>
            </a:r>
            <a:r>
              <a:rPr lang="en-US" altLang="ja-JP" sz="2000">
                <a:solidFill>
                  <a:schemeClr val="bg1"/>
                </a:solidFill>
              </a:rPr>
              <a:t>Slideshow </a:t>
            </a:r>
            <a:r>
              <a:rPr lang="ja-JP" altLang="en-US" sz="2000">
                <a:solidFill>
                  <a:schemeClr val="bg1"/>
                </a:solidFill>
              </a:rPr>
              <a:t>“</a:t>
            </a:r>
            <a:r>
              <a:rPr lang="en-US" altLang="ja-JP" sz="2000">
                <a:solidFill>
                  <a:schemeClr val="bg1"/>
                </a:solidFill>
              </a:rPr>
              <a:t>- Presenters View and advance to the </a:t>
            </a:r>
            <a:r>
              <a:rPr lang="ja-JP" altLang="en-US" sz="2000">
                <a:solidFill>
                  <a:schemeClr val="bg1"/>
                </a:solidFill>
              </a:rPr>
              <a:t>“</a:t>
            </a:r>
            <a:r>
              <a:rPr lang="en-US" altLang="ja-JP" sz="2000">
                <a:solidFill>
                  <a:schemeClr val="bg1"/>
                </a:solidFill>
              </a:rPr>
              <a:t>Lesson Overview</a:t>
            </a:r>
            <a:r>
              <a:rPr lang="ja-JP" altLang="en-US" sz="2000">
                <a:solidFill>
                  <a:schemeClr val="bg1"/>
                </a:solidFill>
              </a:rPr>
              <a:t>”</a:t>
            </a:r>
            <a:r>
              <a:rPr lang="en-US" altLang="ja-JP" sz="2000">
                <a:solidFill>
                  <a:schemeClr val="bg1"/>
                </a:solidFill>
              </a:rPr>
              <a:t> slide.  By clicking on the various tabs this slide will provide you with a lot of valuable information.   It is not necessary to read through each tab in order to teach the lesson, but we encourage you to figure out which tabs are most useful for you.  </a:t>
            </a:r>
          </a:p>
          <a:p>
            <a:pPr eaLnBrk="1" hangingPunct="1"/>
            <a:r>
              <a:rPr lang="en-US" sz="2000">
                <a:solidFill>
                  <a:schemeClr val="bg1"/>
                </a:solidFill>
              </a:rPr>
              <a:t>  </a:t>
            </a:r>
          </a:p>
          <a:p>
            <a:pPr eaLnBrk="1" hangingPunct="1"/>
            <a:r>
              <a:rPr lang="en-US" sz="2000" i="1">
                <a:solidFill>
                  <a:schemeClr val="bg1"/>
                </a:solidFill>
              </a:rPr>
              <a:t>Note: All of our lessons are designed to be taught during a 45-55 minute class.  If your class is shorter than this you will have to decide which sections to condense/remove. If your class is longer we suggest incorporating some of the </a:t>
            </a:r>
            <a:r>
              <a:rPr lang="ja-JP" altLang="en-US" sz="2000" i="1">
                <a:solidFill>
                  <a:schemeClr val="bg1"/>
                </a:solidFill>
              </a:rPr>
              <a:t>“</a:t>
            </a:r>
            <a:r>
              <a:rPr lang="en-US" altLang="ja-JP" sz="2000" i="1">
                <a:solidFill>
                  <a:schemeClr val="bg1"/>
                </a:solidFill>
              </a:rPr>
              <a:t>challenge</a:t>
            </a:r>
            <a:r>
              <a:rPr lang="ja-JP" altLang="en-US" sz="2000" i="1">
                <a:solidFill>
                  <a:schemeClr val="bg1"/>
                </a:solidFill>
              </a:rPr>
              <a:t>”</a:t>
            </a:r>
            <a:r>
              <a:rPr lang="en-US" altLang="ja-JP" sz="2000" i="1">
                <a:solidFill>
                  <a:schemeClr val="bg1"/>
                </a:solidFill>
              </a:rPr>
              <a:t> questions if available.</a:t>
            </a:r>
            <a:endParaRPr lang="en-US" sz="2000">
              <a:solidFill>
                <a:schemeClr val="bg1"/>
              </a:solidFill>
            </a:endParaRPr>
          </a:p>
        </p:txBody>
      </p:sp>
      <p:sp>
        <p:nvSpPr>
          <p:cNvPr id="31749"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Preparation (Slide 1 of 2)</a:t>
            </a:r>
            <a:endParaRPr lang="en-US" sz="2000">
              <a:solidFill>
                <a:schemeClr val="bg1"/>
              </a:solidFill>
            </a:endParaRPr>
          </a:p>
        </p:txBody>
      </p:sp>
      <p:sp>
        <p:nvSpPr>
          <p:cNvPr id="8" name="Overview Button">
            <a:hlinkClick r:id="rId3" action="ppaction://hlinksldjump"/>
          </p:cNvPr>
          <p:cNvSpPr txBox="1"/>
          <p:nvPr/>
        </p:nvSpPr>
        <p:spPr>
          <a:xfrm>
            <a:off x="5410200" y="59436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191000" y="59436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grpSp>
        <p:nvGrpSpPr>
          <p:cNvPr id="31752" name="Group 9"/>
          <p:cNvGrpSpPr>
            <a:grpSpLocks/>
          </p:cNvGrpSpPr>
          <p:nvPr/>
        </p:nvGrpSpPr>
        <p:grpSpPr bwMode="auto">
          <a:xfrm>
            <a:off x="609600" y="6413500"/>
            <a:ext cx="7402513" cy="387350"/>
            <a:chOff x="609600" y="6414018"/>
            <a:chExt cx="7401771" cy="386725"/>
          </a:xfrm>
        </p:grpSpPr>
        <p:pic>
          <p:nvPicPr>
            <p:cNvPr id="31753" name="Picture 10"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4" name="Picture 11"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5" name="Picture 12"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526BFAB3-0359-4FBB-B83C-0B5A022BC53A}" type="slidenum">
              <a:rPr lang="en-US" smtClean="0">
                <a:solidFill>
                  <a:schemeClr val="bg1"/>
                </a:solidFill>
              </a:rPr>
              <a:pPr eaLnBrk="1" hangingPunct="1"/>
              <a:t>37</a:t>
            </a:fld>
            <a:endParaRPr lang="en-US" smtClean="0">
              <a:solidFill>
                <a:schemeClr val="bg1"/>
              </a:solidFill>
            </a:endParaRPr>
          </a:p>
        </p:txBody>
      </p:sp>
      <p:sp>
        <p:nvSpPr>
          <p:cNvPr id="32771" name="Title TextBox"/>
          <p:cNvSpPr>
            <a:spLocks noGrp="1"/>
          </p:cNvSpPr>
          <p:nvPr>
            <p:ph type="title" idx="4294967295"/>
          </p:nvPr>
        </p:nvSpPr>
        <p:spPr>
          <a:xfrm>
            <a:off x="0" y="0"/>
            <a:ext cx="9144000" cy="533400"/>
          </a:xfrm>
        </p:spPr>
        <p:txBody>
          <a:bodyPr/>
          <a:lstStyle/>
          <a:p>
            <a:r>
              <a:rPr lang="en-US" sz="2400" smtClean="0">
                <a:solidFill>
                  <a:schemeClr val="bg1"/>
                </a:solidFill>
                <a:ea typeface="ＭＳ Ｐゴシック" charset="-128"/>
              </a:rPr>
              <a:t>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Time Users of 21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Century Lessons</a:t>
            </a:r>
          </a:p>
        </p:txBody>
      </p:sp>
      <p:sp>
        <p:nvSpPr>
          <p:cNvPr id="32772" name="TextBox 5"/>
          <p:cNvSpPr txBox="1">
            <a:spLocks noChangeArrowheads="1"/>
          </p:cNvSpPr>
          <p:nvPr/>
        </p:nvSpPr>
        <p:spPr bwMode="auto">
          <a:xfrm>
            <a:off x="0" y="1225550"/>
            <a:ext cx="9144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000">
                <a:solidFill>
                  <a:schemeClr val="bg1"/>
                </a:solidFill>
              </a:rPr>
              <a:t> After reviewing the overview slide, click your way through the PowerPoint.  As you go, make sure to read the presenter note section beneath each slide.  The note section is divided into two sections: </a:t>
            </a:r>
            <a:r>
              <a:rPr lang="ja-JP" altLang="en-US" sz="2000">
                <a:solidFill>
                  <a:schemeClr val="bg1"/>
                </a:solidFill>
              </a:rPr>
              <a:t>“</a:t>
            </a:r>
            <a:r>
              <a:rPr lang="en-US" altLang="ja-JP" sz="2000">
                <a:solidFill>
                  <a:schemeClr val="bg1"/>
                </a:solidFill>
              </a:rPr>
              <a:t>In-Class Notes</a:t>
            </a:r>
            <a:r>
              <a:rPr lang="ja-JP" altLang="en-US" sz="2000">
                <a:solidFill>
                  <a:schemeClr val="bg1"/>
                </a:solidFill>
              </a:rPr>
              <a:t>”</a:t>
            </a:r>
            <a:r>
              <a:rPr lang="en-US" altLang="ja-JP" sz="2000">
                <a:solidFill>
                  <a:schemeClr val="bg1"/>
                </a:solidFill>
              </a:rPr>
              <a:t> and </a:t>
            </a:r>
            <a:r>
              <a:rPr lang="ja-JP" altLang="en-US" sz="2000">
                <a:solidFill>
                  <a:schemeClr val="bg1"/>
                </a:solidFill>
              </a:rPr>
              <a:t>“</a:t>
            </a:r>
            <a:r>
              <a:rPr lang="en-US" altLang="ja-JP" sz="2000">
                <a:solidFill>
                  <a:schemeClr val="bg1"/>
                </a:solidFill>
              </a:rPr>
              <a:t>Preparation Notes.</a:t>
            </a:r>
            <a:r>
              <a:rPr lang="ja-JP" altLang="en-US" sz="2000">
                <a:solidFill>
                  <a:schemeClr val="bg1"/>
                </a:solidFill>
              </a:rPr>
              <a:t>”</a:t>
            </a:r>
            <a:r>
              <a:rPr lang="en-US" altLang="ja-JP" sz="2000">
                <a:solidFill>
                  <a:schemeClr val="bg1"/>
                </a:solidFill>
              </a:rPr>
              <a:t>  The In-Class Notes are designed to be concise, bulleted information that you can use </a:t>
            </a:r>
            <a:r>
              <a:rPr lang="ja-JP" altLang="en-US" sz="2000">
                <a:solidFill>
                  <a:schemeClr val="bg1"/>
                </a:solidFill>
              </a:rPr>
              <a:t>“</a:t>
            </a:r>
            <a:r>
              <a:rPr lang="en-US" altLang="ja-JP" sz="2000">
                <a:solidFill>
                  <a:schemeClr val="bg1"/>
                </a:solidFill>
              </a:rPr>
              <a:t>on the fly</a:t>
            </a:r>
            <a:r>
              <a:rPr lang="ja-JP" altLang="en-US" sz="2000">
                <a:solidFill>
                  <a:schemeClr val="bg1"/>
                </a:solidFill>
              </a:rPr>
              <a:t>”</a:t>
            </a:r>
            <a:r>
              <a:rPr lang="en-US" altLang="ja-JP" sz="2000">
                <a:solidFill>
                  <a:schemeClr val="bg1"/>
                </a:solidFill>
              </a:rPr>
              <a:t> as you teach the lesson.  Included in In-Class Notes are: a) a suggested time frame for the lesson, so you can determine whether you want to speed up, slow down, or skip an activity, b) key questions and points that you may want to bring up with your students to get at the heart of  the content, and c) answers to any questions being presented on the slide.    The Preparation Notes use a narrative form to explain how we envision the activity shown on the slide to be delivered as well as the rationale for the activity and any insight that we may have.    </a:t>
            </a:r>
            <a:endParaRPr lang="en-US" sz="2000">
              <a:solidFill>
                <a:schemeClr val="bg1"/>
              </a:solidFill>
            </a:endParaRPr>
          </a:p>
        </p:txBody>
      </p:sp>
      <p:sp>
        <p:nvSpPr>
          <p:cNvPr id="32773"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Preparation (Slide 2 of 2)</a:t>
            </a:r>
            <a:endParaRPr lang="en-US" sz="2000">
              <a:solidFill>
                <a:schemeClr val="bg1"/>
              </a:solidFill>
            </a:endParaRPr>
          </a:p>
        </p:txBody>
      </p:sp>
      <p:sp>
        <p:nvSpPr>
          <p:cNvPr id="8" name="Overview Button">
            <a:hlinkClick r:id="rId3" action="ppaction://hlinksldjump"/>
          </p:cNvPr>
          <p:cNvSpPr txBox="1"/>
          <p:nvPr/>
        </p:nvSpPr>
        <p:spPr>
          <a:xfrm>
            <a:off x="5410200" y="58674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191000" y="58674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grpSp>
        <p:nvGrpSpPr>
          <p:cNvPr id="32776" name="Group 9"/>
          <p:cNvGrpSpPr>
            <a:grpSpLocks/>
          </p:cNvGrpSpPr>
          <p:nvPr/>
        </p:nvGrpSpPr>
        <p:grpSpPr bwMode="auto">
          <a:xfrm>
            <a:off x="609600" y="6413500"/>
            <a:ext cx="7402513" cy="387350"/>
            <a:chOff x="609600" y="6414018"/>
            <a:chExt cx="7401771" cy="386725"/>
          </a:xfrm>
        </p:grpSpPr>
        <p:pic>
          <p:nvPicPr>
            <p:cNvPr id="32777" name="Picture 10"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8" name="Picture 11"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9" name="Picture 12"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134D6043-89E2-4C0E-9F68-FC584506FAC4}" type="slidenum">
              <a:rPr lang="en-US" smtClean="0">
                <a:solidFill>
                  <a:schemeClr val="bg1"/>
                </a:solidFill>
              </a:rPr>
              <a:pPr eaLnBrk="1" hangingPunct="1"/>
              <a:t>38</a:t>
            </a:fld>
            <a:endParaRPr lang="en-US" smtClean="0">
              <a:solidFill>
                <a:schemeClr val="bg1"/>
              </a:solidFill>
            </a:endParaRPr>
          </a:p>
        </p:txBody>
      </p:sp>
      <p:sp>
        <p:nvSpPr>
          <p:cNvPr id="33795" name="Title TextBox"/>
          <p:cNvSpPr>
            <a:spLocks noGrp="1"/>
          </p:cNvSpPr>
          <p:nvPr>
            <p:ph type="title" idx="4294967295"/>
          </p:nvPr>
        </p:nvSpPr>
        <p:spPr>
          <a:xfrm>
            <a:off x="0" y="0"/>
            <a:ext cx="9144000" cy="533400"/>
          </a:xfrm>
        </p:spPr>
        <p:txBody>
          <a:bodyPr/>
          <a:lstStyle/>
          <a:p>
            <a:r>
              <a:rPr lang="en-US" sz="2400" smtClean="0">
                <a:solidFill>
                  <a:schemeClr val="bg1"/>
                </a:solidFill>
                <a:ea typeface="ＭＳ Ｐゴシック" charset="-128"/>
              </a:rPr>
              <a:t>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Time Users of 21</a:t>
            </a:r>
            <a:r>
              <a:rPr lang="en-US" sz="2400" baseline="30000" smtClean="0">
                <a:solidFill>
                  <a:schemeClr val="bg1"/>
                </a:solidFill>
                <a:ea typeface="ＭＳ Ｐゴシック" charset="-128"/>
              </a:rPr>
              <a:t>st</a:t>
            </a:r>
            <a:r>
              <a:rPr lang="en-US" sz="2400" smtClean="0">
                <a:solidFill>
                  <a:schemeClr val="bg1"/>
                </a:solidFill>
                <a:ea typeface="ＭＳ Ｐゴシック" charset="-128"/>
              </a:rPr>
              <a:t> Century Lessons</a:t>
            </a:r>
          </a:p>
        </p:txBody>
      </p:sp>
      <p:sp>
        <p:nvSpPr>
          <p:cNvPr id="33796" name="TextBox 5"/>
          <p:cNvSpPr txBox="1">
            <a:spLocks noChangeArrowheads="1"/>
          </p:cNvSpPr>
          <p:nvPr/>
        </p:nvSpPr>
        <p:spPr bwMode="auto">
          <a:xfrm>
            <a:off x="0" y="1143000"/>
            <a:ext cx="9144000"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a:solidFill>
                  <a:schemeClr val="bg1"/>
                </a:solidFill>
              </a:rPr>
              <a:t>There are several features which have been incorporated into our PowerPoint lessons to help make lessons run more smoothly as well as to give you access to additional resources during the lesson should you want them.  These features include:</a:t>
            </a:r>
          </a:p>
          <a:p>
            <a:pPr eaLnBrk="1" hangingPunct="1"/>
            <a:r>
              <a:rPr lang="en-US">
                <a:solidFill>
                  <a:schemeClr val="bg1"/>
                </a:solidFill>
              </a:rPr>
              <a:t> </a:t>
            </a:r>
          </a:p>
          <a:p>
            <a:pPr eaLnBrk="1" hangingPunct="1"/>
            <a:r>
              <a:rPr lang="en-US">
                <a:solidFill>
                  <a:schemeClr val="bg1"/>
                </a:solidFill>
              </a:rPr>
              <a:t> </a:t>
            </a:r>
          </a:p>
          <a:p>
            <a:pPr eaLnBrk="1" hangingPunct="1"/>
            <a:r>
              <a:rPr lang="en-US" i="1" u="sng">
                <a:solidFill>
                  <a:schemeClr val="bg1"/>
                </a:solidFill>
              </a:rPr>
              <a:t>Agenda Shortcuts</a:t>
            </a:r>
            <a:r>
              <a:rPr lang="en-US">
                <a:solidFill>
                  <a:schemeClr val="bg1"/>
                </a:solidFill>
              </a:rPr>
              <a:t> – On the agenda slide, click on any section title and you will advance to that section.  Click the agenda button on any slide to return to the agenda.</a:t>
            </a:r>
          </a:p>
          <a:p>
            <a:pPr eaLnBrk="1" hangingPunct="1"/>
            <a:r>
              <a:rPr lang="en-US">
                <a:solidFill>
                  <a:schemeClr val="bg1"/>
                </a:solidFill>
              </a:rPr>
              <a:t> </a:t>
            </a:r>
          </a:p>
          <a:p>
            <a:pPr eaLnBrk="1" hangingPunct="1"/>
            <a:r>
              <a:rPr lang="en-US" i="1" u="sng">
                <a:solidFill>
                  <a:schemeClr val="bg1"/>
                </a:solidFill>
              </a:rPr>
              <a:t>Action Buttons</a:t>
            </a:r>
            <a:r>
              <a:rPr lang="en-US">
                <a:solidFill>
                  <a:schemeClr val="bg1"/>
                </a:solidFill>
              </a:rPr>
              <a:t> – On certain slides words will appear on the chalk or erasers at the bottom of the chalkboard.  These action buttons give you access to optional resources while you teach.  The most common action buttons are:</a:t>
            </a:r>
          </a:p>
          <a:p>
            <a:pPr eaLnBrk="1" hangingPunct="1"/>
            <a:r>
              <a:rPr lang="en-US">
                <a:solidFill>
                  <a:schemeClr val="bg1"/>
                </a:solidFill>
              </a:rPr>
              <a:t>	Scaffolding – gives on-screen hints or help for that slide</a:t>
            </a:r>
          </a:p>
          <a:p>
            <a:pPr eaLnBrk="1" hangingPunct="1"/>
            <a:r>
              <a:rPr lang="en-US">
                <a:solidFill>
                  <a:schemeClr val="bg1"/>
                </a:solidFill>
              </a:rPr>
              <a:t>	Answers – reveals answers to questions on that slide</a:t>
            </a:r>
          </a:p>
          <a:p>
            <a:pPr eaLnBrk="1" hangingPunct="1"/>
            <a:r>
              <a:rPr lang="en-US">
                <a:solidFill>
                  <a:schemeClr val="bg1"/>
                </a:solidFill>
              </a:rPr>
              <a:t>	Challenge – brings up a challenge questions for students</a:t>
            </a:r>
          </a:p>
          <a:p>
            <a:pPr eaLnBrk="1" hangingPunct="1"/>
            <a:r>
              <a:rPr lang="en-US">
                <a:solidFill>
                  <a:schemeClr val="bg1"/>
                </a:solidFill>
              </a:rPr>
              <a:t>	Agenda – will return you to the agenda at the beginning of the lesson</a:t>
            </a:r>
          </a:p>
          <a:p>
            <a:pPr eaLnBrk="1" hangingPunct="1"/>
            <a:endParaRPr lang="en-US" sz="2000">
              <a:solidFill>
                <a:schemeClr val="bg1"/>
              </a:solidFill>
            </a:endParaRPr>
          </a:p>
        </p:txBody>
      </p:sp>
      <p:sp>
        <p:nvSpPr>
          <p:cNvPr id="33797"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Features built into each PowerPoint lesson</a:t>
            </a:r>
            <a:endParaRPr lang="en-US" sz="2800">
              <a:solidFill>
                <a:schemeClr val="bg1"/>
              </a:solidFill>
            </a:endParaRPr>
          </a:p>
        </p:txBody>
      </p:sp>
      <p:sp>
        <p:nvSpPr>
          <p:cNvPr id="8" name="Overview Button">
            <a:hlinkClick r:id="rId3" action="ppaction://hlinksldjump"/>
          </p:cNvPr>
          <p:cNvSpPr txBox="1"/>
          <p:nvPr/>
        </p:nvSpPr>
        <p:spPr>
          <a:xfrm>
            <a:off x="5486400" y="59055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267200" y="59055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grpSp>
        <p:nvGrpSpPr>
          <p:cNvPr id="33800" name="Group 9"/>
          <p:cNvGrpSpPr>
            <a:grpSpLocks/>
          </p:cNvGrpSpPr>
          <p:nvPr/>
        </p:nvGrpSpPr>
        <p:grpSpPr bwMode="auto">
          <a:xfrm>
            <a:off x="609600" y="6413500"/>
            <a:ext cx="7402513" cy="387350"/>
            <a:chOff x="609600" y="6414018"/>
            <a:chExt cx="7401771" cy="386725"/>
          </a:xfrm>
        </p:grpSpPr>
        <p:pic>
          <p:nvPicPr>
            <p:cNvPr id="33801" name="Picture 10"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2" name="Picture 11"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3" name="Picture 12"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0" y="1563688"/>
            <a:ext cx="91440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a:solidFill>
                  <a:srgbClr val="FFFFFF"/>
                </a:solidFill>
              </a:rPr>
              <a:t>The goal of 21</a:t>
            </a:r>
            <a:r>
              <a:rPr lang="en-US" sz="2000" b="1" baseline="30000">
                <a:solidFill>
                  <a:srgbClr val="FFFFFF"/>
                </a:solidFill>
              </a:rPr>
              <a:t>st</a:t>
            </a:r>
            <a:r>
              <a:rPr lang="en-US" sz="2000" b="1">
                <a:solidFill>
                  <a:srgbClr val="FFFFFF"/>
                </a:solidFill>
              </a:rPr>
              <a:t> Century Lessons is simple: We want to assist teachers, particularly in urban and turnaround schools, by bringing together teams of exemplary educators to develop units of high-quality, model lessons. </a:t>
            </a:r>
            <a:r>
              <a:rPr lang="en-US" sz="2000">
                <a:solidFill>
                  <a:srgbClr val="FFFFFF"/>
                </a:solidFill>
              </a:rPr>
              <a:t> </a:t>
            </a:r>
            <a:r>
              <a:rPr lang="en-US" sz="2000" b="1">
                <a:solidFill>
                  <a:srgbClr val="FFFFFF"/>
                </a:solidFill>
              </a:rPr>
              <a:t>These lessons are intended to:</a:t>
            </a:r>
            <a:endParaRPr lang="en-US" sz="2000">
              <a:solidFill>
                <a:srgbClr val="FFFFFF"/>
              </a:solidFill>
            </a:endParaRPr>
          </a:p>
          <a:p>
            <a:r>
              <a:rPr lang="en-US" sz="1200">
                <a:solidFill>
                  <a:srgbClr val="FFFFFF"/>
                </a:solidFill>
              </a:rPr>
              <a:t> </a:t>
            </a:r>
          </a:p>
          <a:p>
            <a:pPr>
              <a:buFont typeface="Arial" charset="0"/>
              <a:buChar char="•"/>
            </a:pPr>
            <a:r>
              <a:rPr lang="en-US">
                <a:solidFill>
                  <a:srgbClr val="FFFFFF"/>
                </a:solidFill>
              </a:rPr>
              <a:t>Support an increase in student achievement; </a:t>
            </a:r>
          </a:p>
          <a:p>
            <a:pPr>
              <a:buFont typeface="Arial" charset="0"/>
              <a:buChar char="•"/>
            </a:pPr>
            <a:r>
              <a:rPr lang="en-US">
                <a:solidFill>
                  <a:srgbClr val="FFFFFF"/>
                </a:solidFill>
              </a:rPr>
              <a:t>Engage teachers and students; </a:t>
            </a:r>
          </a:p>
          <a:p>
            <a:pPr>
              <a:buFont typeface="Arial" charset="0"/>
              <a:buChar char="•"/>
            </a:pPr>
            <a:r>
              <a:rPr lang="en-US">
                <a:solidFill>
                  <a:srgbClr val="FFFFFF"/>
                </a:solidFill>
              </a:rPr>
              <a:t>Align to the National Common Core Standards and the Massachusetts curriculum 	frameworks;</a:t>
            </a:r>
          </a:p>
          <a:p>
            <a:pPr>
              <a:buFont typeface="Arial" charset="0"/>
              <a:buChar char="•"/>
            </a:pPr>
            <a:r>
              <a:rPr lang="en-US">
                <a:solidFill>
                  <a:srgbClr val="FFFFFF"/>
                </a:solidFill>
              </a:rPr>
              <a:t>Embed best teaching practices, such as differentiated instruction; </a:t>
            </a:r>
          </a:p>
          <a:p>
            <a:pPr>
              <a:buFont typeface="Arial" charset="0"/>
              <a:buChar char="•"/>
            </a:pPr>
            <a:r>
              <a:rPr lang="en-US">
                <a:solidFill>
                  <a:srgbClr val="FFFFFF"/>
                </a:solidFill>
              </a:rPr>
              <a:t>Incorporate high-quality multi-media and design (e.g., PowerPoint); </a:t>
            </a:r>
          </a:p>
          <a:p>
            <a:pPr>
              <a:buFont typeface="Arial" charset="0"/>
              <a:buChar char="•"/>
            </a:pPr>
            <a:r>
              <a:rPr lang="en-US">
                <a:solidFill>
                  <a:srgbClr val="FFFFFF"/>
                </a:solidFill>
              </a:rPr>
              <a:t>Be delivered by exemplary teachers for videotaping to be used for professional </a:t>
            </a:r>
          </a:p>
          <a:p>
            <a:r>
              <a:rPr lang="en-US">
                <a:solidFill>
                  <a:srgbClr val="FFFFFF"/>
                </a:solidFill>
              </a:rPr>
              <a:t>	development and other teacher training activities; </a:t>
            </a:r>
          </a:p>
          <a:p>
            <a:pPr>
              <a:buFont typeface="Arial" charset="0"/>
              <a:buChar char="•"/>
            </a:pPr>
            <a:r>
              <a:rPr lang="en-US">
                <a:solidFill>
                  <a:srgbClr val="FFFFFF"/>
                </a:solidFill>
              </a:rPr>
              <a:t>Be available, along with videos and supporting materials, to teachers free of charge via the 	Internet. </a:t>
            </a:r>
          </a:p>
          <a:p>
            <a:pPr>
              <a:buFont typeface="Arial" charset="0"/>
              <a:buChar char="•"/>
            </a:pPr>
            <a:r>
              <a:rPr lang="en-US">
                <a:solidFill>
                  <a:srgbClr val="FFFFFF"/>
                </a:solidFill>
              </a:rPr>
              <a:t>Serve as the basis of high-quality, teacher-led professional development, including mentoring between experienced and novice teachers.</a:t>
            </a:r>
          </a:p>
          <a:p>
            <a:r>
              <a:rPr lang="en-US">
                <a:solidFill>
                  <a:srgbClr val="000000"/>
                </a:solidFill>
              </a:rPr>
              <a:t/>
            </a:r>
            <a:br>
              <a:rPr lang="en-US">
                <a:solidFill>
                  <a:srgbClr val="000000"/>
                </a:solidFill>
              </a:rPr>
            </a:br>
            <a:r>
              <a:rPr lang="en-US">
                <a:solidFill>
                  <a:srgbClr val="000000"/>
                </a:solidFill>
              </a:rPr>
              <a:t/>
            </a:r>
            <a:br>
              <a:rPr lang="en-US">
                <a:solidFill>
                  <a:srgbClr val="000000"/>
                </a:solidFill>
              </a:rPr>
            </a:br>
            <a:r>
              <a:rPr lang="en-US">
                <a:solidFill>
                  <a:srgbClr val="000000"/>
                </a:solidFill>
              </a:rPr>
              <a:t> </a:t>
            </a:r>
          </a:p>
        </p:txBody>
      </p:sp>
      <p:pic>
        <p:nvPicPr>
          <p:cNvPr id="34819"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7160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2575" y="0"/>
            <a:ext cx="124142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Box 4"/>
          <p:cNvSpPr txBox="1">
            <a:spLocks noChangeArrowheads="1"/>
          </p:cNvSpPr>
          <p:nvPr/>
        </p:nvSpPr>
        <p:spPr bwMode="auto">
          <a:xfrm>
            <a:off x="2247900" y="152400"/>
            <a:ext cx="441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000" i="1">
                <a:solidFill>
                  <a:srgbClr val="FFFFFF"/>
                </a:solidFill>
              </a:rPr>
              <a:t>21</a:t>
            </a:r>
            <a:r>
              <a:rPr lang="en-US" sz="4000" i="1" baseline="30000">
                <a:solidFill>
                  <a:srgbClr val="FFFFFF"/>
                </a:solidFill>
              </a:rPr>
              <a:t>st</a:t>
            </a:r>
            <a:r>
              <a:rPr lang="en-US" sz="4000" i="1">
                <a:solidFill>
                  <a:srgbClr val="FFFFFF"/>
                </a:solidFill>
              </a:rPr>
              <a:t> Century Lessons</a:t>
            </a:r>
          </a:p>
        </p:txBody>
      </p:sp>
      <p:sp>
        <p:nvSpPr>
          <p:cNvPr id="34822" name="TextBox 5"/>
          <p:cNvSpPr txBox="1">
            <a:spLocks noChangeArrowheads="1"/>
          </p:cNvSpPr>
          <p:nvPr/>
        </p:nvSpPr>
        <p:spPr bwMode="auto">
          <a:xfrm>
            <a:off x="3208338" y="889000"/>
            <a:ext cx="2500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3600" i="1">
                <a:solidFill>
                  <a:srgbClr val="FFFFFF"/>
                </a:solidFill>
              </a:rPr>
              <a:t>The goal…</a:t>
            </a:r>
          </a:p>
        </p:txBody>
      </p:sp>
      <p:pic>
        <p:nvPicPr>
          <p:cNvPr id="34823" name="Picture 8" descr="http://www.tbf.org/uploadedImages/Sub_Site/web_specials/The_Boston_Opportunity_Agenda/Boston-Public-Schools-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4200" y="0"/>
            <a:ext cx="9906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4" name="Picture 10" descr="http://www.ilr.cornell.edu/creditInternships/internships/images/AFT_logo_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77200" y="5849938"/>
            <a:ext cx="1066800"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5"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B9E63443-F660-42BB-81C7-90675FB2CF2D}" type="slidenum">
              <a:rPr lang="en-US" smtClean="0">
                <a:solidFill>
                  <a:schemeClr val="bg1"/>
                </a:solidFill>
              </a:rPr>
              <a:pPr algn="ctr" eaLnBrk="1" hangingPunct="1"/>
              <a:t>39</a:t>
            </a:fld>
            <a:endParaRPr lang="en-US" smtClean="0">
              <a:solidFill>
                <a:schemeClr val="bg1"/>
              </a:solidFill>
            </a:endParaRPr>
          </a:p>
        </p:txBody>
      </p:sp>
      <p:grpSp>
        <p:nvGrpSpPr>
          <p:cNvPr id="34826" name="Group 9"/>
          <p:cNvGrpSpPr>
            <a:grpSpLocks/>
          </p:cNvGrpSpPr>
          <p:nvPr/>
        </p:nvGrpSpPr>
        <p:grpSpPr bwMode="auto">
          <a:xfrm>
            <a:off x="609600" y="6413500"/>
            <a:ext cx="7402513" cy="387350"/>
            <a:chOff x="609600" y="6414018"/>
            <a:chExt cx="7401771" cy="386725"/>
          </a:xfrm>
        </p:grpSpPr>
        <p:pic>
          <p:nvPicPr>
            <p:cNvPr id="34827" name="Picture 10" descr="blue.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8" name="Picture 11" descr="red.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9" name="Picture 12" descr="black.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lack Background"/>
          <p:cNvSpPr>
            <a:spLocks noChangeArrowheads="1"/>
          </p:cNvSpPr>
          <p:nvPr/>
        </p:nvSpPr>
        <p:spPr bwMode="auto">
          <a:xfrm>
            <a:off x="122238" y="619125"/>
            <a:ext cx="8869362" cy="51720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5363"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DF474B2-E23B-439A-8DD6-F9D367CFFE01}" type="slidenum">
              <a:rPr lang="en-US" smtClean="0">
                <a:solidFill>
                  <a:schemeClr val="bg1"/>
                </a:solidFill>
              </a:rPr>
              <a:pPr eaLnBrk="1" hangingPunct="1"/>
              <a:t>4</a:t>
            </a:fld>
            <a:endParaRPr lang="en-US" smtClean="0">
              <a:solidFill>
                <a:schemeClr val="bg1"/>
              </a:solidFill>
            </a:endParaRPr>
          </a:p>
        </p:txBody>
      </p:sp>
      <p:graphicFrame>
        <p:nvGraphicFramePr>
          <p:cNvPr id="9" name="Table 8"/>
          <p:cNvGraphicFramePr>
            <a:graphicFrameLocks noGrp="1"/>
          </p:cNvGraphicFramePr>
          <p:nvPr/>
        </p:nvGraphicFramePr>
        <p:xfrm>
          <a:off x="250825" y="838200"/>
          <a:ext cx="8610600" cy="4511040"/>
        </p:xfrm>
        <a:graphic>
          <a:graphicData uri="http://schemas.openxmlformats.org/drawingml/2006/table">
            <a:tbl>
              <a:tblPr/>
              <a:tblGrid>
                <a:gridCol w="2438400"/>
                <a:gridCol w="6172200"/>
              </a:tblGrid>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Lesson Objective</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fontAlgn="auto">
                        <a:spcAft>
                          <a:spcPts val="0"/>
                        </a:spcAft>
                        <a:defRPr/>
                      </a:pPr>
                      <a:r>
                        <a:rPr lang="en-US" sz="1800" b="0" i="0" dirty="0" smtClean="0">
                          <a:solidFill>
                            <a:schemeClr val="bg1"/>
                          </a:solidFill>
                          <a:latin typeface="Cambria"/>
                          <a:ea typeface="+mn-ea"/>
                          <a:cs typeface="Cambria"/>
                        </a:rPr>
                        <a:t>Students will be able to identify the properties of operations.</a:t>
                      </a:r>
                    </a:p>
                    <a:p>
                      <a:pPr fontAlgn="auto">
                        <a:spcAft>
                          <a:spcPts val="0"/>
                        </a:spcAft>
                        <a:defRPr/>
                      </a:pPr>
                      <a:r>
                        <a:rPr lang="en-US" sz="1800" b="0" i="0" dirty="0" smtClean="0">
                          <a:solidFill>
                            <a:schemeClr val="bg1"/>
                          </a:solidFill>
                          <a:latin typeface="Cambria"/>
                          <a:ea typeface="+mn-ea"/>
                          <a:cs typeface="Cambria"/>
                        </a:rPr>
                        <a:t>Language Objective:  Students will be able to recite the properties of operations.</a:t>
                      </a:r>
                      <a:endParaRPr lang="en-US" sz="1800" b="0" i="0" kern="1200" dirty="0" smtClean="0">
                        <a:solidFill>
                          <a:schemeClr val="bg1"/>
                        </a:solidFill>
                        <a:latin typeface="Cambria"/>
                        <a:ea typeface="+mn-ea"/>
                        <a:cs typeface="Cambria"/>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Cambria" charset="0"/>
                        <a:ea typeface="Cambria" charset="0"/>
                      </a:endParaRP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991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Cambria" charset="0"/>
                          <a:ea typeface="Cambria" charset="0"/>
                        </a:rPr>
                        <a:t>Lesson Description</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mbria" charset="0"/>
                          <a:ea typeface="Cambria" charset="0"/>
                        </a:rPr>
                        <a:t>This lesson is the first lesson for standard 6.EE.3.  The lesson starts out with having students think about numbers and operations, to push their thinking in a more challenging way.  The Properties of Mathematics is concept students need to be introduced to.  This lesson captures student’s attention because students are discussing and writing the definitions in their own words without realizing it.  The equations on the cards  are not too challenging, which is the point.  The focus is to have students express verbally and in writing why the equations are true or false.  The summary part of the lesson goes in great detail for each equation providing the written definition, algebraic equation, and the name of the property.  The practice activity reinforces using the properties to evaluate expressions as well as explain why equations are true based on the properties.  To end the lesson, the exit slip ties in lesson by asking students not only to evaluate the expression, but to also name the properties they used.  The goal using these properties is to evaluate expressions that will make the mathematics faster and easier.  The second is a typical standardized test question.  </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15369"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(1 of 4)</a:t>
            </a:r>
            <a:endParaRPr lang="en-US" sz="2000">
              <a:solidFill>
                <a:schemeClr val="bg1"/>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228600" y="1865313"/>
            <a:ext cx="91440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i="1" u="sng">
                <a:solidFill>
                  <a:srgbClr val="FFFFFF"/>
                </a:solidFill>
              </a:rPr>
              <a:t>Directors:</a:t>
            </a:r>
            <a:endParaRPr lang="en-US" u="sng">
              <a:solidFill>
                <a:srgbClr val="FFFFFF"/>
              </a:solidFill>
            </a:endParaRPr>
          </a:p>
          <a:p>
            <a:r>
              <a:rPr lang="en-US" sz="2000" i="1">
                <a:solidFill>
                  <a:srgbClr val="FFFFFF"/>
                </a:solidFill>
              </a:rPr>
              <a:t>Kathy Aldred - Co-Chair of the Boston Teachers Union Professional Issues Committee</a:t>
            </a:r>
          </a:p>
          <a:p>
            <a:r>
              <a:rPr lang="en-US" sz="2000" i="1">
                <a:solidFill>
                  <a:srgbClr val="FFFFFF"/>
                </a:solidFill>
              </a:rPr>
              <a:t>Ted Chambers - Co-director of 21st Century Lessons</a:t>
            </a:r>
            <a:endParaRPr lang="en-US" sz="2000">
              <a:solidFill>
                <a:srgbClr val="FFFFFF"/>
              </a:solidFill>
            </a:endParaRPr>
          </a:p>
          <a:p>
            <a:r>
              <a:rPr lang="en-US" sz="2000" i="1">
                <a:solidFill>
                  <a:srgbClr val="FFFFFF"/>
                </a:solidFill>
              </a:rPr>
              <a:t>Tracy Young - Staffing Director of 21st Century Lessons</a:t>
            </a:r>
            <a:endParaRPr lang="en-US" sz="2000">
              <a:solidFill>
                <a:srgbClr val="FFFFFF"/>
              </a:solidFill>
            </a:endParaRPr>
          </a:p>
          <a:p>
            <a:r>
              <a:rPr lang="en-US" sz="2000" i="1">
                <a:solidFill>
                  <a:srgbClr val="FFFFFF"/>
                </a:solidFill>
              </a:rPr>
              <a:t>Leslie Ryan Miller - Director of the Boston Public Schools Office of</a:t>
            </a:r>
          </a:p>
          <a:p>
            <a:r>
              <a:rPr lang="en-US" sz="2000" i="1">
                <a:solidFill>
                  <a:srgbClr val="FFFFFF"/>
                </a:solidFill>
              </a:rPr>
              <a:t>			 Teacher Development and Advancement</a:t>
            </a:r>
          </a:p>
          <a:p>
            <a:r>
              <a:rPr lang="en-US" sz="2000" i="1">
                <a:solidFill>
                  <a:srgbClr val="FFFFFF"/>
                </a:solidFill>
              </a:rPr>
              <a:t>Emily Berman- Curriculum Director (Social Studies) of 21st Century Lessons</a:t>
            </a:r>
          </a:p>
          <a:p>
            <a:r>
              <a:rPr lang="en-US" sz="2000" i="1">
                <a:solidFill>
                  <a:srgbClr val="FFFFFF"/>
                </a:solidFill>
              </a:rPr>
              <a:t>Carla Zils – Curriculum Director (Math) of 21</a:t>
            </a:r>
            <a:r>
              <a:rPr lang="en-US" sz="2000" i="1" baseline="30000">
                <a:solidFill>
                  <a:srgbClr val="FFFFFF"/>
                </a:solidFill>
              </a:rPr>
              <a:t>st</a:t>
            </a:r>
            <a:r>
              <a:rPr lang="en-US" sz="2000" i="1">
                <a:solidFill>
                  <a:srgbClr val="FFFFFF"/>
                </a:solidFill>
              </a:rPr>
              <a:t> Century Lessons</a:t>
            </a:r>
          </a:p>
          <a:p>
            <a:r>
              <a:rPr lang="en-US" sz="2000" i="1">
                <a:solidFill>
                  <a:srgbClr val="FFFFFF"/>
                </a:solidFill>
              </a:rPr>
              <a:t>Brian Connor – Technology Coordinator</a:t>
            </a:r>
          </a:p>
        </p:txBody>
      </p:sp>
      <p:pic>
        <p:nvPicPr>
          <p:cNvPr id="35843"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41438"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2575" y="0"/>
            <a:ext cx="1241425" cy="154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Box 4"/>
          <p:cNvSpPr txBox="1">
            <a:spLocks noChangeArrowheads="1"/>
          </p:cNvSpPr>
          <p:nvPr/>
        </p:nvSpPr>
        <p:spPr bwMode="auto">
          <a:xfrm>
            <a:off x="2247900" y="381000"/>
            <a:ext cx="441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000" i="1">
                <a:solidFill>
                  <a:srgbClr val="FFFFFF"/>
                </a:solidFill>
              </a:rPr>
              <a:t>21</a:t>
            </a:r>
            <a:r>
              <a:rPr lang="en-US" sz="4000" i="1" baseline="30000">
                <a:solidFill>
                  <a:srgbClr val="FFFFFF"/>
                </a:solidFill>
              </a:rPr>
              <a:t>st</a:t>
            </a:r>
            <a:r>
              <a:rPr lang="en-US" sz="4000" i="1">
                <a:solidFill>
                  <a:srgbClr val="FFFFFF"/>
                </a:solidFill>
              </a:rPr>
              <a:t> Century Lessons</a:t>
            </a:r>
          </a:p>
        </p:txBody>
      </p:sp>
      <p:sp>
        <p:nvSpPr>
          <p:cNvPr id="35846" name="TextBox 5"/>
          <p:cNvSpPr txBox="1">
            <a:spLocks noChangeArrowheads="1"/>
          </p:cNvSpPr>
          <p:nvPr/>
        </p:nvSpPr>
        <p:spPr bwMode="auto">
          <a:xfrm>
            <a:off x="3090863" y="1219200"/>
            <a:ext cx="27352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3600" i="1">
                <a:solidFill>
                  <a:srgbClr val="FFFFFF"/>
                </a:solidFill>
              </a:rPr>
              <a:t>The people…</a:t>
            </a:r>
          </a:p>
        </p:txBody>
      </p:sp>
      <p:pic>
        <p:nvPicPr>
          <p:cNvPr id="35847" name="Picture 8" descr="http://www.tbf.org/uploadedImages/Sub_Site/web_specials/The_Boston_Opportunity_Agenda/Boston-Public-Schools-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392738"/>
            <a:ext cx="147637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10" descr="http://www.ilr.cornell.edu/creditInternships/internships/images/AFT_logo_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67663" y="5321300"/>
            <a:ext cx="1176337"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9" name="Slide Number Placeholder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E04E5946-F4AD-4B8C-91EC-ED6C936C16F8}" type="slidenum">
              <a:rPr lang="en-US" smtClean="0">
                <a:solidFill>
                  <a:schemeClr val="bg1"/>
                </a:solidFill>
              </a:rPr>
              <a:pPr eaLnBrk="1" hangingPunct="1"/>
              <a:t>40</a:t>
            </a:fld>
            <a:endParaRPr lang="en-US" smtClean="0">
              <a:solidFill>
                <a:schemeClr val="bg1"/>
              </a:solidFill>
            </a:endParaRPr>
          </a:p>
        </p:txBody>
      </p:sp>
      <p:grpSp>
        <p:nvGrpSpPr>
          <p:cNvPr id="35850" name="Group 9"/>
          <p:cNvGrpSpPr>
            <a:grpSpLocks/>
          </p:cNvGrpSpPr>
          <p:nvPr/>
        </p:nvGrpSpPr>
        <p:grpSpPr bwMode="auto">
          <a:xfrm>
            <a:off x="609600" y="6413500"/>
            <a:ext cx="7402513" cy="387350"/>
            <a:chOff x="609600" y="6414018"/>
            <a:chExt cx="7401771" cy="386725"/>
          </a:xfrm>
        </p:grpSpPr>
        <p:pic>
          <p:nvPicPr>
            <p:cNvPr id="35851" name="Picture 10" descr="blue.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2" name="Picture 11" descr="red.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3" name="Picture 12" descr="black.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lack Background"/>
          <p:cNvSpPr>
            <a:spLocks noChangeArrowheads="1"/>
          </p:cNvSpPr>
          <p:nvPr/>
        </p:nvSpPr>
        <p:spPr bwMode="auto">
          <a:xfrm>
            <a:off x="274638" y="542925"/>
            <a:ext cx="8869362" cy="54006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6387"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1F643CEC-761C-40C9-AC0A-9F7BB21A547C}" type="slidenum">
              <a:rPr lang="en-US" smtClean="0">
                <a:solidFill>
                  <a:schemeClr val="bg1"/>
                </a:solidFill>
              </a:rPr>
              <a:pPr eaLnBrk="1" hangingPunct="1"/>
              <a:t>5</a:t>
            </a:fld>
            <a:endParaRPr lang="en-US" smtClean="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05384156"/>
              </p:ext>
            </p:extLst>
          </p:nvPr>
        </p:nvGraphicFramePr>
        <p:xfrm>
          <a:off x="381000" y="653900"/>
          <a:ext cx="8610600" cy="5428281"/>
        </p:xfrm>
        <a:graphic>
          <a:graphicData uri="http://schemas.openxmlformats.org/drawingml/2006/table">
            <a:tbl>
              <a:tblPr/>
              <a:tblGrid>
                <a:gridCol w="2263255"/>
                <a:gridCol w="6347345"/>
              </a:tblGrid>
              <a:tr h="3079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Cambria" charset="0"/>
                          <a:ea typeface="Cambria" charset="0"/>
                        </a:rPr>
                        <a:t>Lesson Vocabulary</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1">
                              <a:lumMod val="95000"/>
                            </a:schemeClr>
                          </a:solidFill>
                          <a:effectLst/>
                          <a:latin typeface="Cambria" charset="0"/>
                          <a:ea typeface="Cambria" charset="0"/>
                        </a:rPr>
                        <a:t>Commutative Property</a:t>
                      </a:r>
                      <a:r>
                        <a:rPr kumimoji="0" lang="en-US" sz="1600" b="0" i="0" u="none" strike="noStrike" cap="none" normalizeH="0" baseline="0" dirty="0" smtClean="0">
                          <a:ln>
                            <a:noFill/>
                          </a:ln>
                          <a:solidFill>
                            <a:schemeClr val="bg1">
                              <a:lumMod val="95000"/>
                            </a:schemeClr>
                          </a:solidFill>
                          <a:effectLst/>
                          <a:latin typeface="Cambria" charset="0"/>
                          <a:ea typeface="Cambria" charset="0"/>
                        </a:rPr>
                        <a:t>: changing the order of numbers does not change the sum or product.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1">
                              <a:lumMod val="95000"/>
                            </a:schemeClr>
                          </a:solidFill>
                          <a:effectLst/>
                          <a:latin typeface="Cambria" charset="0"/>
                          <a:ea typeface="Cambria" charset="0"/>
                        </a:rPr>
                        <a:t>Associative Property</a:t>
                      </a:r>
                      <a:r>
                        <a:rPr kumimoji="0" lang="en-US" sz="1600" b="0" i="0" u="none" strike="noStrike" cap="none" normalizeH="0" baseline="0" dirty="0" smtClean="0">
                          <a:ln>
                            <a:noFill/>
                          </a:ln>
                          <a:solidFill>
                            <a:schemeClr val="bg1">
                              <a:lumMod val="95000"/>
                            </a:schemeClr>
                          </a:solidFill>
                          <a:effectLst/>
                          <a:latin typeface="Cambria" charset="0"/>
                          <a:ea typeface="Cambria" charset="0"/>
                        </a:rPr>
                        <a:t>: regrouping numbers does not change the sum or product.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1">
                              <a:lumMod val="95000"/>
                            </a:schemeClr>
                          </a:solidFill>
                          <a:effectLst/>
                          <a:latin typeface="Cambria" charset="0"/>
                          <a:ea typeface="Cambria" charset="0"/>
                        </a:rPr>
                        <a:t>Identity Property of Multiplication</a:t>
                      </a:r>
                      <a:r>
                        <a:rPr kumimoji="0" lang="en-US" sz="1600" b="0" i="0" u="none" strike="noStrike" cap="none" normalizeH="0" baseline="0" dirty="0" smtClean="0">
                          <a:ln>
                            <a:noFill/>
                          </a:ln>
                          <a:solidFill>
                            <a:schemeClr val="bg1">
                              <a:lumMod val="95000"/>
                            </a:schemeClr>
                          </a:solidFill>
                          <a:effectLst/>
                          <a:latin typeface="Cambria" charset="0"/>
                          <a:ea typeface="Cambria" charset="0"/>
                        </a:rPr>
                        <a:t>:  multiplying  any number by 1 leaves it unchanged.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sng" strike="noStrike" cap="none" normalizeH="0" baseline="0" dirty="0" smtClean="0">
                          <a:ln>
                            <a:noFill/>
                          </a:ln>
                          <a:solidFill>
                            <a:schemeClr val="bg1">
                              <a:lumMod val="95000"/>
                            </a:schemeClr>
                          </a:solidFill>
                          <a:effectLst/>
                          <a:latin typeface="Cambria" charset="0"/>
                          <a:ea typeface="Cambria" charset="0"/>
                        </a:rPr>
                        <a:t>Identity Property of Addition</a:t>
                      </a:r>
                      <a:r>
                        <a:rPr kumimoji="0" lang="en-US" sz="1600" b="0" i="0" u="none" strike="noStrike" cap="none" normalizeH="0" baseline="0" dirty="0" smtClean="0">
                          <a:ln>
                            <a:noFill/>
                          </a:ln>
                          <a:solidFill>
                            <a:schemeClr val="bg1">
                              <a:lumMod val="95000"/>
                            </a:schemeClr>
                          </a:solidFill>
                          <a:effectLst/>
                          <a:latin typeface="Cambria" charset="0"/>
                          <a:ea typeface="Cambria" charset="0"/>
                        </a:rPr>
                        <a:t>:  adding any number by 0 leaves it unchanged.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1">
                              <a:lumMod val="95000"/>
                            </a:schemeClr>
                          </a:solidFill>
                          <a:effectLst/>
                          <a:latin typeface="Cambria" charset="0"/>
                          <a:ea typeface="Cambria" charset="0"/>
                        </a:rPr>
                        <a:t>Zero Property</a:t>
                      </a:r>
                      <a:r>
                        <a:rPr kumimoji="0" lang="en-US" sz="1600" b="0" i="0" u="none" strike="noStrike" cap="none" normalizeH="0" baseline="0" dirty="0" smtClean="0">
                          <a:ln>
                            <a:noFill/>
                          </a:ln>
                          <a:solidFill>
                            <a:schemeClr val="bg1">
                              <a:lumMod val="95000"/>
                            </a:schemeClr>
                          </a:solidFill>
                          <a:effectLst/>
                          <a:latin typeface="Cambria" charset="0"/>
                          <a:ea typeface="Cambria" charset="0"/>
                        </a:rPr>
                        <a:t>: multiplying a number by 0 is always 0.</a:t>
                      </a:r>
                      <a:endParaRPr kumimoji="0" lang="en-US" sz="1600" b="0" i="0" u="sng" strike="noStrike" cap="none" normalizeH="0" baseline="0" dirty="0" smtClean="0">
                        <a:ln>
                          <a:noFill/>
                        </a:ln>
                        <a:solidFill>
                          <a:schemeClr val="bg1">
                            <a:lumMod val="95000"/>
                          </a:schemeClr>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1">
                              <a:lumMod val="95000"/>
                            </a:schemeClr>
                          </a:solidFill>
                          <a:effectLst/>
                          <a:latin typeface="Cambria" charset="0"/>
                          <a:ea typeface="Cambria" charset="0"/>
                        </a:rPr>
                        <a:t>Expression</a:t>
                      </a:r>
                      <a:r>
                        <a:rPr kumimoji="0" lang="en-US" sz="1600" b="0" i="0" u="none" strike="noStrike" cap="none" normalizeH="0" baseline="0" dirty="0" smtClean="0">
                          <a:ln>
                            <a:noFill/>
                          </a:ln>
                          <a:solidFill>
                            <a:schemeClr val="bg1">
                              <a:lumMod val="95000"/>
                            </a:schemeClr>
                          </a:solidFill>
                          <a:effectLst/>
                          <a:latin typeface="Cambria" charset="0"/>
                          <a:ea typeface="Cambria" charset="0"/>
                        </a:rPr>
                        <a:t>: </a:t>
                      </a:r>
                      <a:r>
                        <a:rPr lang="en-US" sz="1600" dirty="0" smtClean="0">
                          <a:solidFill>
                            <a:schemeClr val="bg1"/>
                          </a:solidFill>
                          <a:latin typeface="Cambria"/>
                          <a:ea typeface="Arial" pitchFamily="-123" charset="0"/>
                          <a:cs typeface="Cambria"/>
                        </a:rPr>
                        <a:t>numbers and symbols grouped together that show the value of something.</a:t>
                      </a:r>
                      <a:endParaRPr kumimoji="0" lang="en-US" sz="1600" b="0" i="0" u="sng" strike="noStrike" cap="none" normalizeH="0" baseline="0" dirty="0" smtClean="0">
                        <a:ln>
                          <a:noFill/>
                        </a:ln>
                        <a:solidFill>
                          <a:schemeClr val="bg1">
                            <a:lumMod val="95000"/>
                          </a:schemeClr>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1">
                              <a:lumMod val="95000"/>
                            </a:schemeClr>
                          </a:solidFill>
                          <a:effectLst/>
                          <a:latin typeface="Cambria" charset="0"/>
                          <a:ea typeface="Cambria" charset="0"/>
                        </a:rPr>
                        <a:t>Equation</a:t>
                      </a:r>
                      <a:r>
                        <a:rPr kumimoji="0" lang="en-US" sz="1600" b="0" i="0" u="none" strike="noStrike" cap="none" normalizeH="0" baseline="0" dirty="0" smtClean="0">
                          <a:ln>
                            <a:noFill/>
                          </a:ln>
                          <a:solidFill>
                            <a:schemeClr val="bg1">
                              <a:lumMod val="95000"/>
                            </a:schemeClr>
                          </a:solidFill>
                          <a:effectLst/>
                          <a:latin typeface="Cambria" charset="0"/>
                          <a:ea typeface="Cambria" charset="0"/>
                        </a:rPr>
                        <a:t>: two equal expressions.</a:t>
                      </a:r>
                      <a:endParaRPr kumimoji="0" lang="en-US" sz="1200" b="0" i="0" u="none" strike="noStrike" cap="none" normalizeH="0" baseline="0" dirty="0" smtClean="0">
                        <a:ln>
                          <a:noFill/>
                        </a:ln>
                        <a:solidFill>
                          <a:schemeClr val="bg1">
                            <a:lumMod val="95000"/>
                          </a:schemeClr>
                        </a:solidFill>
                        <a:effectLst/>
                        <a:latin typeface="Cambria" charset="0"/>
                        <a:ea typeface="Cambria" charset="0"/>
                      </a:endParaRP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Cambria" charset="0"/>
                          <a:ea typeface="Cambria" charset="0"/>
                        </a:rPr>
                        <a:t>Materials</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lumMod val="95000"/>
                            </a:schemeClr>
                          </a:solidFill>
                          <a:effectLst/>
                          <a:latin typeface="Cambria" charset="0"/>
                          <a:ea typeface="Cambria" charset="0"/>
                        </a:rPr>
                        <a:t>Copy of Marvin the Magician's True/False cards along with the table, the practice worksheet, homework, and the Exit Slip.</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7083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Cambria" charset="0"/>
                          <a:ea typeface="Cambria" charset="0"/>
                        </a:rPr>
                        <a:t>Common Core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Cambria" charset="0"/>
                          <a:ea typeface="Cambria" charset="0"/>
                        </a:rPr>
                        <a:t>State Standard</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600" kern="1200" dirty="0" smtClean="0">
                          <a:solidFill>
                            <a:schemeClr val="bg1"/>
                          </a:solidFill>
                          <a:latin typeface="Cambria"/>
                          <a:ea typeface="+mn-ea"/>
                          <a:cs typeface="Cambria"/>
                        </a:rPr>
                        <a:t>6.EE.3</a:t>
                      </a:r>
                      <a:r>
                        <a:rPr lang="en-US" sz="1600" kern="1200" baseline="0" dirty="0" smtClean="0">
                          <a:solidFill>
                            <a:schemeClr val="bg1"/>
                          </a:solidFill>
                          <a:latin typeface="Cambria"/>
                          <a:ea typeface="+mn-ea"/>
                          <a:cs typeface="Cambria"/>
                        </a:rPr>
                        <a:t>  </a:t>
                      </a:r>
                      <a:r>
                        <a:rPr lang="en-US" sz="1600" kern="1200" dirty="0" smtClean="0">
                          <a:solidFill>
                            <a:schemeClr val="bg1"/>
                          </a:solidFill>
                          <a:latin typeface="Cambria"/>
                          <a:ea typeface="+mn-ea"/>
                          <a:cs typeface="Cambria"/>
                        </a:rPr>
                        <a:t>Apply the properties of operations to generate equivalent expressions. </a:t>
                      </a:r>
                      <a:r>
                        <a:rPr lang="en-US" sz="1600" i="1" kern="1200" dirty="0" smtClean="0">
                          <a:solidFill>
                            <a:schemeClr val="bg1"/>
                          </a:solidFill>
                          <a:latin typeface="Cambria"/>
                          <a:ea typeface="+mn-ea"/>
                          <a:cs typeface="Cambria"/>
                        </a:rPr>
                        <a:t>For example, apply the distributive property to the expression 3 (2 + </a:t>
                      </a:r>
                      <a:r>
                        <a:rPr lang="en-US" sz="1600" i="1" kern="1200" dirty="0" err="1" smtClean="0">
                          <a:solidFill>
                            <a:schemeClr val="bg1"/>
                          </a:solidFill>
                          <a:latin typeface="Cambria"/>
                          <a:ea typeface="+mn-ea"/>
                          <a:cs typeface="Cambria"/>
                        </a:rPr>
                        <a:t>x</a:t>
                      </a:r>
                      <a:r>
                        <a:rPr lang="en-US" sz="1600" i="1" kern="1200" dirty="0" smtClean="0">
                          <a:solidFill>
                            <a:schemeClr val="bg1"/>
                          </a:solidFill>
                          <a:latin typeface="Cambria"/>
                          <a:ea typeface="+mn-ea"/>
                          <a:cs typeface="Cambria"/>
                        </a:rPr>
                        <a:t>) to produce the equivalent expression 6 + 3x; apply the distributive property to the expression 24x + 18y to produce the equivalent expression 6(4x + 3y); apply properties of operations to </a:t>
                      </a:r>
                      <a:r>
                        <a:rPr lang="en-US" sz="1600" i="1" kern="1200" dirty="0" err="1" smtClean="0">
                          <a:solidFill>
                            <a:schemeClr val="bg1"/>
                          </a:solidFill>
                          <a:latin typeface="Cambria"/>
                          <a:ea typeface="+mn-ea"/>
                          <a:cs typeface="Cambria"/>
                        </a:rPr>
                        <a:t>y</a:t>
                      </a:r>
                      <a:r>
                        <a:rPr lang="en-US" sz="1600" i="1" kern="1200" dirty="0" smtClean="0">
                          <a:solidFill>
                            <a:schemeClr val="bg1"/>
                          </a:solidFill>
                          <a:latin typeface="Cambria"/>
                          <a:ea typeface="+mn-ea"/>
                          <a:cs typeface="Cambria"/>
                        </a:rPr>
                        <a:t> + </a:t>
                      </a:r>
                      <a:r>
                        <a:rPr lang="en-US" sz="1600" i="1" kern="1200" dirty="0" err="1" smtClean="0">
                          <a:solidFill>
                            <a:schemeClr val="bg1"/>
                          </a:solidFill>
                          <a:latin typeface="Cambria"/>
                          <a:ea typeface="+mn-ea"/>
                          <a:cs typeface="Cambria"/>
                        </a:rPr>
                        <a:t>y</a:t>
                      </a:r>
                      <a:r>
                        <a:rPr lang="en-US" sz="1600" i="1" kern="1200" dirty="0" smtClean="0">
                          <a:solidFill>
                            <a:schemeClr val="bg1"/>
                          </a:solidFill>
                          <a:latin typeface="Cambria"/>
                          <a:ea typeface="+mn-ea"/>
                          <a:cs typeface="Cambria"/>
                        </a:rPr>
                        <a:t> + </a:t>
                      </a:r>
                      <a:r>
                        <a:rPr lang="en-US" sz="1600" i="1" kern="1200" dirty="0" err="1" smtClean="0">
                          <a:solidFill>
                            <a:schemeClr val="bg1"/>
                          </a:solidFill>
                          <a:latin typeface="Cambria"/>
                          <a:ea typeface="+mn-ea"/>
                          <a:cs typeface="Cambria"/>
                        </a:rPr>
                        <a:t>y</a:t>
                      </a:r>
                      <a:r>
                        <a:rPr lang="en-US" sz="1600" i="1" kern="1200" dirty="0" smtClean="0">
                          <a:solidFill>
                            <a:schemeClr val="bg1"/>
                          </a:solidFill>
                          <a:latin typeface="Cambria"/>
                          <a:ea typeface="+mn-ea"/>
                          <a:cs typeface="Cambria"/>
                        </a:rPr>
                        <a:t> to produce the equivalent expression 3y.</a:t>
                      </a:r>
                      <a:endParaRPr kumimoji="0" lang="en-US" sz="1600" b="0" i="0" u="none" strike="noStrike" cap="none" normalizeH="0" baseline="0" dirty="0" smtClean="0">
                        <a:ln>
                          <a:noFill/>
                        </a:ln>
                        <a:solidFill>
                          <a:schemeClr val="bg1"/>
                        </a:solidFill>
                        <a:effectLst/>
                        <a:latin typeface="Cambria" charset="0"/>
                        <a:ea typeface="Cambria" charset="0"/>
                      </a:endParaRP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16395"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(2 of 4)</a:t>
            </a:r>
            <a:endParaRPr lang="en-US" sz="2000">
              <a:solidFill>
                <a:schemeClr val="bg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lack Background"/>
          <p:cNvSpPr>
            <a:spLocks noChangeArrowheads="1"/>
          </p:cNvSpPr>
          <p:nvPr/>
        </p:nvSpPr>
        <p:spPr bwMode="auto">
          <a:xfrm>
            <a:off x="122238" y="619125"/>
            <a:ext cx="8869362" cy="52482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7411"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A84C14FA-5A59-4FE8-8FE2-83F631AB0BF4}" type="slidenum">
              <a:rPr lang="en-US" smtClean="0">
                <a:solidFill>
                  <a:schemeClr val="bg1"/>
                </a:solidFill>
              </a:rPr>
              <a:pPr eaLnBrk="1" hangingPunct="1"/>
              <a:t>6</a:t>
            </a:fld>
            <a:endParaRPr lang="en-US" smtClean="0">
              <a:solidFill>
                <a:schemeClr val="bg1"/>
              </a:solidFill>
            </a:endParaRPr>
          </a:p>
        </p:txBody>
      </p:sp>
      <p:graphicFrame>
        <p:nvGraphicFramePr>
          <p:cNvPr id="9" name="Table 8"/>
          <p:cNvGraphicFramePr>
            <a:graphicFrameLocks noGrp="1"/>
          </p:cNvGraphicFramePr>
          <p:nvPr/>
        </p:nvGraphicFramePr>
        <p:xfrm>
          <a:off x="304800" y="685800"/>
          <a:ext cx="8610600" cy="5759662"/>
        </p:xfrm>
        <a:graphic>
          <a:graphicData uri="http://schemas.openxmlformats.org/drawingml/2006/table">
            <a:tbl>
              <a:tblPr/>
              <a:tblGrid>
                <a:gridCol w="2263255"/>
                <a:gridCol w="6347345"/>
              </a:tblGrid>
              <a:tr h="13258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Cambria" charset="0"/>
                          <a:ea typeface="Cambria" charset="0"/>
                        </a:rPr>
                        <a:t>Scaffolding</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Each problem in the explore activity is explained in great detail.  Students are given a problem using numbers that demonstrates a property.  The written definition of the property, as well as the algebraic equation, is provided.  To help organize this part of the lesson, a worksheet is provided.</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7820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Cambria" charset="0"/>
                          <a:ea typeface="Cambria" charset="0"/>
                        </a:rPr>
                        <a:t>Enrichment</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There are two opportunities in this lesson for students to be challenged.  The first is in the explore activity.  Students can work with the false cards and make them into true cards.  The second opportunity is in the practice activity, Part IV.  This is optional.  This section challenges students to make the number 24 given a set of numbers.  This part of the activity is similar to the warm up, but takes mathematical reasoning to the next level. </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448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Cambria" charset="0"/>
                          <a:ea typeface="Cambria" charset="0"/>
                        </a:rPr>
                        <a:t>Online Resources for Absent Students</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mbria" charset="0"/>
                          <a:ea typeface="Cambria" charset="0"/>
                        </a:rPr>
                        <a:t>Tutorial: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mbria" charset="0"/>
                          <a:ea typeface="Cambria" charset="0"/>
                          <a:hlinkClick r:id="rId3"/>
                        </a:rPr>
                        <a:t>http://www.aaamath.com/pro74bx2.htm</a:t>
                      </a:r>
                      <a:endParaRPr kumimoji="0" lang="en-US" sz="1400" b="0" i="0" u="none" strike="noStrike" cap="none" normalizeH="0" baseline="0" dirty="0" smtClean="0">
                        <a:ln>
                          <a:noFill/>
                        </a:ln>
                        <a:solidFill>
                          <a:schemeClr val="bg1"/>
                        </a:solidFill>
                        <a:effectLst/>
                        <a:latin typeface="Cambria" charset="0"/>
                        <a:ea typeface="Cambria"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mbria" charset="0"/>
                          <a:ea typeface="Cambria" charset="0"/>
                          <a:hlinkClick r:id="rId5"/>
                        </a:rPr>
                        <a:t>http://www.aaamath.com/pro74ax2.htm</a:t>
                      </a:r>
                      <a:endParaRPr kumimoji="0" lang="en-US" sz="1400" b="0" i="0" u="none" strike="noStrike" cap="none" normalizeH="0" baseline="0" dirty="0" smtClean="0">
                        <a:ln>
                          <a:noFill/>
                        </a:ln>
                        <a:solidFill>
                          <a:schemeClr val="bg1"/>
                        </a:solidFill>
                        <a:effectLst/>
                        <a:latin typeface="Cambria" charset="0"/>
                        <a:ea typeface="Cambria"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mbria" charset="0"/>
                          <a:ea typeface="Cambria" charset="0"/>
                        </a:rPr>
                        <a:t>Practice: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mbria" charset="0"/>
                          <a:ea typeface="Cambria" charset="0"/>
                          <a:hlinkClick r:id="rId4"/>
                        </a:rPr>
                        <a:t>http://www.ixl.com/math/grade-6/properties-of-addition</a:t>
                      </a:r>
                      <a:endParaRPr kumimoji="0" lang="en-US" sz="1400" b="0" i="0" u="none" strike="noStrike" cap="none" normalizeH="0" baseline="0" dirty="0" smtClean="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mbria" charset="0"/>
                          <a:ea typeface="Cambria" charset="0"/>
                          <a:hlinkClick r:id="rId6"/>
                        </a:rPr>
                        <a:t>http://www.ixl.com/math/grade-6/properties-of-multiplication</a:t>
                      </a:r>
                      <a:r>
                        <a:rPr kumimoji="0" lang="en-US" sz="1400" b="0" i="0" u="none" strike="noStrike" cap="none" normalizeH="0" baseline="0" dirty="0" smtClean="0">
                          <a:ln>
                            <a:noFill/>
                          </a:ln>
                          <a:solidFill>
                            <a:schemeClr val="bg1"/>
                          </a:solidFill>
                          <a:effectLst/>
                          <a:latin typeface="Cambria" charset="0"/>
                          <a:ea typeface="Cambria"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mbria" charset="0"/>
                          <a:ea typeface="Cambria" charset="0"/>
                        </a:rPr>
                        <a:t>Videos: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mbria" charset="0"/>
                          <a:ea typeface="Cambria" charset="0"/>
                          <a:hlinkClick r:id="rId7"/>
                        </a:rPr>
                        <a:t>http://www.youtube.com/watch?v=iSuteidOkD4</a:t>
                      </a:r>
                      <a:endParaRPr kumimoji="0" lang="en-US" sz="1400" b="0" i="0" u="none" strike="noStrike" cap="none" normalizeH="0" baseline="0" dirty="0" smtClean="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mbria" charset="0"/>
                          <a:ea typeface="Cambria" charset="0"/>
                          <a:hlinkClick r:id="rId8"/>
                        </a:rPr>
                        <a:t>http://vimeo.com/12097346</a:t>
                      </a:r>
                      <a:endParaRPr kumimoji="0" lang="en-US" sz="1400" b="0" i="0" u="none" strike="noStrike" cap="none" normalizeH="0" baseline="0" dirty="0" smtClean="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Cambria" charset="0"/>
                        <a:ea typeface="Cambria" charset="0"/>
                      </a:endParaRP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17419"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(3 of 4)</a:t>
            </a:r>
            <a:endParaRPr lang="en-US" sz="2000">
              <a:solidFill>
                <a:schemeClr val="bg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lack Background"/>
          <p:cNvSpPr>
            <a:spLocks noChangeArrowheads="1"/>
          </p:cNvSpPr>
          <p:nvPr/>
        </p:nvSpPr>
        <p:spPr bwMode="auto">
          <a:xfrm>
            <a:off x="122238" y="619125"/>
            <a:ext cx="8869362" cy="53244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8435"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954E5D5-9E93-427C-8057-AEED02625DB1}" type="slidenum">
              <a:rPr lang="en-US" smtClean="0">
                <a:solidFill>
                  <a:schemeClr val="bg1"/>
                </a:solidFill>
              </a:rPr>
              <a:pPr eaLnBrk="1" hangingPunct="1"/>
              <a:t>7</a:t>
            </a:fld>
            <a:endParaRPr lang="en-US" smtClean="0">
              <a:solidFill>
                <a:schemeClr val="bg1"/>
              </a:solidFill>
            </a:endParaRPr>
          </a:p>
        </p:txBody>
      </p:sp>
      <p:sp>
        <p:nvSpPr>
          <p:cNvPr id="18436"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(4 of 4)</a:t>
            </a:r>
            <a:endParaRPr lang="en-US" sz="200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4026588205"/>
              </p:ext>
            </p:extLst>
          </p:nvPr>
        </p:nvGraphicFramePr>
        <p:xfrm>
          <a:off x="358775" y="694770"/>
          <a:ext cx="8632825" cy="5706030"/>
        </p:xfrm>
        <a:graphic>
          <a:graphicData uri="http://schemas.openxmlformats.org/drawingml/2006/table">
            <a:tbl>
              <a:tblPr/>
              <a:tblGrid>
                <a:gridCol w="1969066"/>
                <a:gridCol w="6663759"/>
              </a:tblGrid>
              <a:tr h="31702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Cambria" charset="0"/>
                          <a:ea typeface="Cambria" charset="0"/>
                        </a:rPr>
                        <a:t>Before and After</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This lesson is the first lesson in the 6.EE.3 standard.  However, the sixth lesson in the content standard of Expressions and Equations.  Prior to this lesson, students should be familiar with what an expression is and have a basic understand of what an equation is.  During this lesson students will be able to put mathematical terminology around their previous thinking and math computational skill.  For example, why students recognize the expression 5 + 6 + 4 as 5 +(6 + 4), which allows them to evaluate the expression quickly.  Immediately following this lesson, a Distributive Property lesson is provided.  It is highly suggested teaching the Distributive Property should be next in this content standard.  These properties will help students continue in this content standard  successfully.  As students combine like terms, solve equations, these properties are a crucial understanding to the process of these future topics</a:t>
                      </a:r>
                      <a:r>
                        <a:rPr kumimoji="0" lang="en-US" sz="1600" b="0" i="0" u="none" strike="noStrike" cap="none" normalizeH="0" baseline="0" smtClean="0">
                          <a:ln>
                            <a:noFill/>
                          </a:ln>
                          <a:solidFill>
                            <a:schemeClr val="bg1"/>
                          </a:solidFill>
                          <a:effectLst/>
                          <a:latin typeface="Cambria" charset="0"/>
                          <a:ea typeface="Cambria" charset="0"/>
                        </a:rPr>
                        <a:t>.  </a:t>
                      </a:r>
                      <a:endParaRPr kumimoji="0" lang="en-US" sz="1600" b="0" i="0" u="none" strike="noStrike" cap="none" normalizeH="0" baseline="0" dirty="0" smtClean="0">
                        <a:ln>
                          <a:noFill/>
                        </a:ln>
                        <a:solidFill>
                          <a:schemeClr val="bg1"/>
                        </a:solidFill>
                        <a:effectLst/>
                        <a:latin typeface="Cambria" charset="0"/>
                        <a:ea typeface="Cambria" charset="0"/>
                      </a:endParaRP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25357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Cambria" charset="0"/>
                          <a:ea typeface="Cambria" charset="0"/>
                        </a:rPr>
                        <a:t>Topic Background</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rPr>
                        <a:t>This lesson is focused around the properties in mathematics.  Understanding these properties and how they are used to help calculate math computational skills efficiently will help students in their future in mathematics.  Some properties help with with efficiency skills, while some give meaning behind algebraic topics.  The link below is an article on Math Fluency; the necessity for students to recall math basic skills for students to attain higher- order math skills.  </a:t>
                      </a:r>
                      <a:endParaRPr kumimoji="0" lang="en-US" altLang="ja-JP" sz="1600" b="0" i="0" u="none" strike="noStrike" cap="none" normalizeH="0" baseline="0" dirty="0" smtClean="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mbria" charset="0"/>
                          <a:ea typeface="Cambria" charset="0"/>
                          <a:hlinkClick r:id="rId3"/>
                        </a:rPr>
                        <a:t>http://www.scholastic.com/teachers/article/math-fluency</a:t>
                      </a:r>
                      <a:endParaRPr kumimoji="0" lang="en-US" sz="1600" b="0" i="0" u="none" strike="noStrike" cap="none" normalizeH="0" baseline="0" dirty="0" smtClean="0">
                        <a:ln>
                          <a:noFill/>
                        </a:ln>
                        <a:solidFill>
                          <a:schemeClr val="bg1"/>
                        </a:solidFill>
                        <a:effectLst/>
                        <a:latin typeface="Cambria" charset="0"/>
                        <a:ea typeface="Cambria" charset="0"/>
                      </a:endParaRP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bjective Background"/>
          <p:cNvSpPr>
            <a:spLocks noChangeArrowheads="1"/>
          </p:cNvSpPr>
          <p:nvPr/>
        </p:nvSpPr>
        <p:spPr bwMode="auto">
          <a:xfrm>
            <a:off x="228600" y="515937"/>
            <a:ext cx="8686800" cy="728663"/>
          </a:xfrm>
          <a:prstGeom prst="roundRect">
            <a:avLst>
              <a:gd name="adj" fmla="val 25000"/>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sz="2000" b="1">
              <a:solidFill>
                <a:srgbClr val="FFFF00"/>
              </a:solidFill>
            </a:endParaRPr>
          </a:p>
        </p:txBody>
      </p:sp>
      <p:sp>
        <p:nvSpPr>
          <p:cNvPr id="19459"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Warm Up</a:t>
            </a:r>
          </a:p>
        </p:txBody>
      </p:sp>
      <p:sp>
        <p:nvSpPr>
          <p:cNvPr id="30723" name="White Background"/>
          <p:cNvSpPr>
            <a:spLocks noChangeArrowheads="1"/>
          </p:cNvSpPr>
          <p:nvPr/>
        </p:nvSpPr>
        <p:spPr bwMode="auto">
          <a:xfrm>
            <a:off x="152400" y="1447800"/>
            <a:ext cx="8686800" cy="4267200"/>
          </a:xfrm>
          <a:prstGeom prst="roundRect">
            <a:avLst>
              <a:gd name="adj" fmla="val 7954"/>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a:p>
        </p:txBody>
      </p:sp>
      <p:sp>
        <p:nvSpPr>
          <p:cNvPr id="5" name="Objective"/>
          <p:cNvSpPr txBox="1"/>
          <p:nvPr/>
        </p:nvSpPr>
        <p:spPr>
          <a:xfrm>
            <a:off x="296863" y="533400"/>
            <a:ext cx="8550275" cy="711200"/>
          </a:xfrm>
          <a:prstGeom prst="rect">
            <a:avLst/>
          </a:prstGeom>
        </p:spPr>
        <p:txBody>
          <a:bodyPr anchor="ctr">
            <a:normAutofit fontScale="77500" lnSpcReduction="20000"/>
          </a:bodyPr>
          <a:lstStyle/>
          <a:p>
            <a:pPr fontAlgn="auto">
              <a:spcAft>
                <a:spcPts val="0"/>
              </a:spcAft>
              <a:defRPr/>
            </a:pPr>
            <a:r>
              <a:rPr lang="en-US" sz="2400" b="1" i="1" dirty="0">
                <a:latin typeface="Calibri" pitchFamily="34" charset="0"/>
                <a:ea typeface="+mn-ea"/>
                <a:cs typeface="Arial" charset="0"/>
              </a:rPr>
              <a:t>OBJECTIVE</a:t>
            </a:r>
            <a:r>
              <a:rPr lang="en-US" sz="2400" b="1" i="1" dirty="0" smtClean="0">
                <a:latin typeface="Calibri" pitchFamily="34" charset="0"/>
                <a:ea typeface="+mn-ea"/>
                <a:cs typeface="Arial" charset="0"/>
              </a:rPr>
              <a:t>: Students will be able to identify the properties of operations.</a:t>
            </a:r>
          </a:p>
          <a:p>
            <a:pPr fontAlgn="auto">
              <a:spcAft>
                <a:spcPts val="0"/>
              </a:spcAft>
              <a:defRPr/>
            </a:pPr>
            <a:r>
              <a:rPr lang="en-US" sz="2400" b="1" i="1" dirty="0" smtClean="0">
                <a:latin typeface="Calibri" pitchFamily="34" charset="0"/>
                <a:ea typeface="+mn-ea"/>
                <a:cs typeface="Arial" charset="0"/>
              </a:rPr>
              <a:t>Language Objective:  Students will be able to recite the properties of operations.</a:t>
            </a:r>
            <a:endParaRPr lang="en-US" sz="2400" dirty="0">
              <a:latin typeface="Perpetua" pitchFamily="18" charset="0"/>
              <a:ea typeface="+mj-ea"/>
              <a:cs typeface="+mj-cs"/>
            </a:endParaRPr>
          </a:p>
        </p:txBody>
      </p:sp>
      <p:sp>
        <p:nvSpPr>
          <p:cNvPr id="6" name="Agenda Link">
            <a:hlinkClick r:id="rId4"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1946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CB77F40D-E1E8-4A4A-AC88-67350DD906E5}" type="slidenum">
              <a:rPr lang="en-US" smtClean="0">
                <a:solidFill>
                  <a:schemeClr val="bg1"/>
                </a:solidFill>
              </a:rPr>
              <a:pPr algn="ctr" eaLnBrk="1" hangingPunct="1"/>
              <a:t>8</a:t>
            </a:fld>
            <a:endParaRPr lang="en-US" smtClean="0">
              <a:solidFill>
                <a:schemeClr val="bg1"/>
              </a:solidFill>
            </a:endParaRPr>
          </a:p>
        </p:txBody>
      </p:sp>
      <p:grpSp>
        <p:nvGrpSpPr>
          <p:cNvPr id="19464" name="Group 7"/>
          <p:cNvGrpSpPr>
            <a:grpSpLocks/>
          </p:cNvGrpSpPr>
          <p:nvPr/>
        </p:nvGrpSpPr>
        <p:grpSpPr bwMode="auto">
          <a:xfrm>
            <a:off x="609600" y="6413500"/>
            <a:ext cx="7402513" cy="387350"/>
            <a:chOff x="609600" y="6414018"/>
            <a:chExt cx="7401771" cy="386725"/>
          </a:xfrm>
        </p:grpSpPr>
        <p:pic>
          <p:nvPicPr>
            <p:cNvPr id="19465" name="Picture 8" descr="blue.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9" descr="red.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0"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304800" y="1371600"/>
            <a:ext cx="8389938" cy="646331"/>
          </a:xfrm>
          <a:prstGeom prst="rect">
            <a:avLst/>
          </a:prstGeom>
          <a:noFill/>
        </p:spPr>
        <p:txBody>
          <a:bodyPr wrap="square" rtlCol="0">
            <a:spAutoFit/>
          </a:bodyPr>
          <a:lstStyle/>
          <a:p>
            <a:r>
              <a:rPr lang="en-US" sz="3600" b="1" dirty="0" smtClean="0"/>
              <a:t>Fill in the blanks with any operation:</a:t>
            </a:r>
            <a:endParaRPr lang="en-US" sz="3600" b="1" dirty="0"/>
          </a:p>
        </p:txBody>
      </p:sp>
      <p:graphicFrame>
        <p:nvGraphicFramePr>
          <p:cNvPr id="13" name="Object 12"/>
          <p:cNvGraphicFramePr>
            <a:graphicFrameLocks noChangeAspect="1"/>
          </p:cNvGraphicFramePr>
          <p:nvPr/>
        </p:nvGraphicFramePr>
        <p:xfrm>
          <a:off x="2514600" y="2057400"/>
          <a:ext cx="1849438" cy="596900"/>
        </p:xfrm>
        <a:graphic>
          <a:graphicData uri="http://schemas.openxmlformats.org/presentationml/2006/ole">
            <mc:AlternateContent xmlns:mc="http://schemas.openxmlformats.org/markup-compatibility/2006">
              <mc:Choice xmlns:v="urn:schemas-microsoft-com:vml" Requires="v">
                <p:oleObj spid="_x0000_s84028" name="Equation" r:id="rId8" imgW="393700" imgH="127000" progId="Equation.3">
                  <p:embed/>
                </p:oleObj>
              </mc:Choice>
              <mc:Fallback>
                <p:oleObj name="Equation" r:id="rId8" imgW="393700" imgH="127000" progId="Equation.3">
                  <p:embed/>
                  <p:pic>
                    <p:nvPicPr>
                      <p:cNvPr id="0" name="Picture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2057400"/>
                        <a:ext cx="1849438"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1" name="Object 3"/>
          <p:cNvGraphicFramePr>
            <a:graphicFrameLocks noChangeAspect="1"/>
          </p:cNvGraphicFramePr>
          <p:nvPr/>
        </p:nvGraphicFramePr>
        <p:xfrm>
          <a:off x="4495800" y="2209800"/>
          <a:ext cx="388937" cy="292998"/>
        </p:xfrm>
        <a:graphic>
          <a:graphicData uri="http://schemas.openxmlformats.org/presentationml/2006/ole">
            <mc:AlternateContent xmlns:mc="http://schemas.openxmlformats.org/markup-compatibility/2006">
              <mc:Choice xmlns:v="urn:schemas-microsoft-com:vml" Requires="v">
                <p:oleObj spid="_x0000_s84029" name="Equation" r:id="rId10" imgW="50800" imgH="38100" progId="Equation.3">
                  <p:embed/>
                </p:oleObj>
              </mc:Choice>
              <mc:Fallback>
                <p:oleObj name="Equation" r:id="rId10" imgW="50800" imgH="38100" progId="Equation.3">
                  <p:embed/>
                  <p:pic>
                    <p:nvPicPr>
                      <p:cNvPr id="0" name="Picture 2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5800" y="2209800"/>
                        <a:ext cx="388937" cy="2929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9" name="Group 38"/>
          <p:cNvGrpSpPr/>
          <p:nvPr/>
        </p:nvGrpSpPr>
        <p:grpSpPr>
          <a:xfrm>
            <a:off x="296863" y="2590800"/>
            <a:ext cx="8415337" cy="2743200"/>
            <a:chOff x="296863" y="2590800"/>
            <a:chExt cx="8415337" cy="2743200"/>
          </a:xfrm>
        </p:grpSpPr>
        <p:grpSp>
          <p:nvGrpSpPr>
            <p:cNvPr id="21" name="Group 20"/>
            <p:cNvGrpSpPr/>
            <p:nvPr/>
          </p:nvGrpSpPr>
          <p:grpSpPr>
            <a:xfrm>
              <a:off x="296863" y="2590800"/>
              <a:ext cx="8389938" cy="707886"/>
              <a:chOff x="296863" y="3048000"/>
              <a:chExt cx="8389938" cy="707886"/>
            </a:xfrm>
          </p:grpSpPr>
          <p:sp>
            <p:nvSpPr>
              <p:cNvPr id="15" name="TextBox 14"/>
              <p:cNvSpPr txBox="1"/>
              <p:nvPr/>
            </p:nvSpPr>
            <p:spPr>
              <a:xfrm>
                <a:off x="296863" y="3048000"/>
                <a:ext cx="8389938" cy="707886"/>
              </a:xfrm>
              <a:prstGeom prst="rect">
                <a:avLst/>
              </a:prstGeom>
              <a:noFill/>
            </p:spPr>
            <p:txBody>
              <a:bodyPr wrap="square" rtlCol="0">
                <a:spAutoFit/>
              </a:bodyPr>
              <a:lstStyle/>
              <a:p>
                <a:r>
                  <a:rPr lang="en-US" sz="4000" b="1" dirty="0" smtClean="0"/>
                  <a:t>1.   9      8      6   =  11</a:t>
                </a:r>
                <a:endParaRPr lang="en-US" sz="4000" b="1" dirty="0"/>
              </a:p>
            </p:txBody>
          </p:sp>
          <p:sp>
            <p:nvSpPr>
              <p:cNvPr id="19" name="Process 18"/>
              <p:cNvSpPr/>
              <p:nvPr/>
            </p:nvSpPr>
            <p:spPr>
              <a:xfrm>
                <a:off x="1485717"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Process 19"/>
              <p:cNvSpPr/>
              <p:nvPr/>
            </p:nvSpPr>
            <p:spPr>
              <a:xfrm>
                <a:off x="2400117"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322262" y="3200400"/>
              <a:ext cx="8389938" cy="707886"/>
              <a:chOff x="296863" y="3048000"/>
              <a:chExt cx="8389938" cy="707886"/>
            </a:xfrm>
          </p:grpSpPr>
          <p:sp>
            <p:nvSpPr>
              <p:cNvPr id="23" name="TextBox 22"/>
              <p:cNvSpPr txBox="1"/>
              <p:nvPr/>
            </p:nvSpPr>
            <p:spPr>
              <a:xfrm>
                <a:off x="296863" y="3048000"/>
                <a:ext cx="8389938" cy="707886"/>
              </a:xfrm>
              <a:prstGeom prst="rect">
                <a:avLst/>
              </a:prstGeom>
              <a:noFill/>
            </p:spPr>
            <p:txBody>
              <a:bodyPr wrap="square" rtlCol="0">
                <a:spAutoFit/>
              </a:bodyPr>
              <a:lstStyle/>
              <a:p>
                <a:r>
                  <a:rPr lang="en-US" sz="4000" b="1" dirty="0" smtClean="0"/>
                  <a:t>2.   15      4      3   = 33</a:t>
                </a:r>
                <a:endParaRPr lang="en-US" sz="4000" b="1" dirty="0"/>
              </a:p>
            </p:txBody>
          </p:sp>
          <p:sp>
            <p:nvSpPr>
              <p:cNvPr id="24" name="Process 23"/>
              <p:cNvSpPr/>
              <p:nvPr/>
            </p:nvSpPr>
            <p:spPr>
              <a:xfrm>
                <a:off x="1765118"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Process 24"/>
              <p:cNvSpPr/>
              <p:nvPr/>
            </p:nvSpPr>
            <p:spPr>
              <a:xfrm>
                <a:off x="2679518"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322262" y="3810000"/>
              <a:ext cx="8389938" cy="707886"/>
              <a:chOff x="296863" y="3048000"/>
              <a:chExt cx="8389938" cy="707886"/>
            </a:xfrm>
          </p:grpSpPr>
          <p:sp>
            <p:nvSpPr>
              <p:cNvPr id="27" name="TextBox 26"/>
              <p:cNvSpPr txBox="1"/>
              <p:nvPr/>
            </p:nvSpPr>
            <p:spPr>
              <a:xfrm>
                <a:off x="296863" y="3048000"/>
                <a:ext cx="8389938" cy="707886"/>
              </a:xfrm>
              <a:prstGeom prst="rect">
                <a:avLst/>
              </a:prstGeom>
              <a:noFill/>
            </p:spPr>
            <p:txBody>
              <a:bodyPr wrap="square" rtlCol="0">
                <a:spAutoFit/>
              </a:bodyPr>
              <a:lstStyle/>
              <a:p>
                <a:r>
                  <a:rPr lang="en-US" sz="4000" b="1" dirty="0" smtClean="0"/>
                  <a:t>3.   2      5      3   =  21</a:t>
                </a:r>
                <a:endParaRPr lang="en-US" sz="4000" b="1" dirty="0"/>
              </a:p>
            </p:txBody>
          </p:sp>
          <p:sp>
            <p:nvSpPr>
              <p:cNvPr id="28" name="Process 27"/>
              <p:cNvSpPr/>
              <p:nvPr/>
            </p:nvSpPr>
            <p:spPr>
              <a:xfrm>
                <a:off x="1485717"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Process 28"/>
              <p:cNvSpPr/>
              <p:nvPr/>
            </p:nvSpPr>
            <p:spPr>
              <a:xfrm>
                <a:off x="2400117"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 name="TextBox 29"/>
            <p:cNvSpPr txBox="1"/>
            <p:nvPr/>
          </p:nvSpPr>
          <p:spPr>
            <a:xfrm>
              <a:off x="457200" y="4687669"/>
              <a:ext cx="6096000" cy="646331"/>
            </a:xfrm>
            <a:prstGeom prst="rect">
              <a:avLst/>
            </a:prstGeom>
            <a:effectLst>
              <a:glow rad="63500">
                <a:schemeClr val="accent2">
                  <a:alpha val="75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600" dirty="0" smtClean="0"/>
                <a:t>Careful… the last one is tricky!</a:t>
              </a:r>
              <a:endParaRPr lang="en-US" sz="3600" dirty="0"/>
            </a:p>
          </p:txBody>
        </p:sp>
      </p:grpSp>
      <p:graphicFrame>
        <p:nvGraphicFramePr>
          <p:cNvPr id="83972" name="Object 4"/>
          <p:cNvGraphicFramePr>
            <a:graphicFrameLocks noChangeAspect="1"/>
          </p:cNvGraphicFramePr>
          <p:nvPr/>
        </p:nvGraphicFramePr>
        <p:xfrm>
          <a:off x="1600200" y="2884488"/>
          <a:ext cx="269975" cy="239712"/>
        </p:xfrm>
        <a:graphic>
          <a:graphicData uri="http://schemas.openxmlformats.org/presentationml/2006/ole">
            <mc:AlternateContent xmlns:mc="http://schemas.openxmlformats.org/markup-compatibility/2006">
              <mc:Choice xmlns:v="urn:schemas-microsoft-com:vml" Requires="v">
                <p:oleObj spid="_x0000_s84030" name="Equation" r:id="rId12" imgW="114300" imgH="101600" progId="Equation.3">
                  <p:embed/>
                </p:oleObj>
              </mc:Choice>
              <mc:Fallback>
                <p:oleObj name="Equation" r:id="rId12" imgW="114300" imgH="101600" progId="Equation.3">
                  <p:embed/>
                  <p:pic>
                    <p:nvPicPr>
                      <p:cNvPr id="0" name="Picture 3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00200" y="2884488"/>
                        <a:ext cx="269975" cy="239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4" name="Object 6"/>
          <p:cNvGraphicFramePr>
            <a:graphicFrameLocks noChangeAspect="1"/>
          </p:cNvGraphicFramePr>
          <p:nvPr/>
        </p:nvGraphicFramePr>
        <p:xfrm>
          <a:off x="2489200" y="2933700"/>
          <a:ext cx="269875" cy="90488"/>
        </p:xfrm>
        <a:graphic>
          <a:graphicData uri="http://schemas.openxmlformats.org/presentationml/2006/ole">
            <mc:AlternateContent xmlns:mc="http://schemas.openxmlformats.org/markup-compatibility/2006">
              <mc:Choice xmlns:v="urn:schemas-microsoft-com:vml" Requires="v">
                <p:oleObj spid="_x0000_s84031" name="Equation" r:id="rId14" imgW="114300" imgH="38100" progId="Equation.3">
                  <p:embed/>
                </p:oleObj>
              </mc:Choice>
              <mc:Fallback>
                <p:oleObj name="Equation" r:id="rId14" imgW="114300" imgH="38100" progId="Equation.3">
                  <p:embed/>
                  <p:pic>
                    <p:nvPicPr>
                      <p:cNvPr id="0" name="Picture 3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89200" y="2933700"/>
                        <a:ext cx="269875" cy="90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6" name="Object 8"/>
          <p:cNvGraphicFramePr>
            <a:graphicFrameLocks noChangeAspect="1"/>
          </p:cNvGraphicFramePr>
          <p:nvPr/>
        </p:nvGraphicFramePr>
        <p:xfrm>
          <a:off x="1892300" y="3543300"/>
          <a:ext cx="269875" cy="90488"/>
        </p:xfrm>
        <a:graphic>
          <a:graphicData uri="http://schemas.openxmlformats.org/presentationml/2006/ole">
            <mc:AlternateContent xmlns:mc="http://schemas.openxmlformats.org/markup-compatibility/2006">
              <mc:Choice xmlns:v="urn:schemas-microsoft-com:vml" Requires="v">
                <p:oleObj spid="_x0000_s84032" name="Equation" r:id="rId16" imgW="114300" imgH="38100" progId="Equation.3">
                  <p:embed/>
                </p:oleObj>
              </mc:Choice>
              <mc:Fallback>
                <p:oleObj name="Equation" r:id="rId16" imgW="114300" imgH="38100" progId="Equation.3">
                  <p:embed/>
                  <p:pic>
                    <p:nvPicPr>
                      <p:cNvPr id="0" name="Picture 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92300" y="3543300"/>
                        <a:ext cx="269875" cy="90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7" name="Object 9"/>
          <p:cNvGraphicFramePr>
            <a:graphicFrameLocks noChangeAspect="1"/>
          </p:cNvGraphicFramePr>
          <p:nvPr/>
        </p:nvGraphicFramePr>
        <p:xfrm>
          <a:off x="2900363" y="3517900"/>
          <a:ext cx="236537" cy="178610"/>
        </p:xfrm>
        <a:graphic>
          <a:graphicData uri="http://schemas.openxmlformats.org/presentationml/2006/ole">
            <mc:AlternateContent xmlns:mc="http://schemas.openxmlformats.org/markup-compatibility/2006">
              <mc:Choice xmlns:v="urn:schemas-microsoft-com:vml" Requires="v">
                <p:oleObj spid="_x0000_s84033" name="Equation" r:id="rId17" imgW="50800" imgH="38100" progId="Equation.3">
                  <p:embed/>
                </p:oleObj>
              </mc:Choice>
              <mc:Fallback>
                <p:oleObj name="Equation" r:id="rId17" imgW="50800" imgH="38100" progId="Equation.3">
                  <p:embed/>
                  <p:pic>
                    <p:nvPicPr>
                      <p:cNvPr id="0" name="Picture 3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00363" y="3517900"/>
                        <a:ext cx="236537" cy="1786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8" name="Object 10"/>
          <p:cNvGraphicFramePr>
            <a:graphicFrameLocks noChangeAspect="1"/>
          </p:cNvGraphicFramePr>
          <p:nvPr/>
        </p:nvGraphicFramePr>
        <p:xfrm>
          <a:off x="1635125" y="4103688"/>
          <a:ext cx="269875" cy="239712"/>
        </p:xfrm>
        <a:graphic>
          <a:graphicData uri="http://schemas.openxmlformats.org/presentationml/2006/ole">
            <mc:AlternateContent xmlns:mc="http://schemas.openxmlformats.org/markup-compatibility/2006">
              <mc:Choice xmlns:v="urn:schemas-microsoft-com:vml" Requires="v">
                <p:oleObj spid="_x0000_s84034" name="Equation" r:id="rId18" imgW="114300" imgH="101600" progId="Equation.3">
                  <p:embed/>
                </p:oleObj>
              </mc:Choice>
              <mc:Fallback>
                <p:oleObj name="Equation" r:id="rId18" imgW="114300" imgH="101600" progId="Equation.3">
                  <p:embed/>
                  <p:pic>
                    <p:nvPicPr>
                      <p:cNvPr id="0" name="Picture 3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35125" y="4103688"/>
                        <a:ext cx="269875" cy="239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9" name="Object 11"/>
          <p:cNvGraphicFramePr>
            <a:graphicFrameLocks noChangeAspect="1"/>
          </p:cNvGraphicFramePr>
          <p:nvPr/>
        </p:nvGraphicFramePr>
        <p:xfrm>
          <a:off x="2608263" y="4140200"/>
          <a:ext cx="236537" cy="179388"/>
        </p:xfrm>
        <a:graphic>
          <a:graphicData uri="http://schemas.openxmlformats.org/presentationml/2006/ole">
            <mc:AlternateContent xmlns:mc="http://schemas.openxmlformats.org/markup-compatibility/2006">
              <mc:Choice xmlns:v="urn:schemas-microsoft-com:vml" Requires="v">
                <p:oleObj spid="_x0000_s84035" name="Equation" r:id="rId19" imgW="50800" imgH="38100" progId="Equation.3">
                  <p:embed/>
                </p:oleObj>
              </mc:Choice>
              <mc:Fallback>
                <p:oleObj name="Equation" r:id="rId19" imgW="50800" imgH="38100" progId="Equation.3">
                  <p:embed/>
                  <p:pic>
                    <p:nvPicPr>
                      <p:cNvPr id="0" name="Picture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08263" y="4140200"/>
                        <a:ext cx="236537"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Rectangle 36"/>
          <p:cNvSpPr/>
          <p:nvPr/>
        </p:nvSpPr>
        <p:spPr>
          <a:xfrm>
            <a:off x="2212493" y="3787914"/>
            <a:ext cx="344465" cy="707886"/>
          </a:xfrm>
          <a:prstGeom prst="rect">
            <a:avLst/>
          </a:prstGeom>
        </p:spPr>
        <p:txBody>
          <a:bodyPr wrap="none">
            <a:spAutoFit/>
          </a:bodyPr>
          <a:lstStyle/>
          <a:p>
            <a:r>
              <a:rPr lang="en-US" sz="4000" b="1" dirty="0" smtClean="0"/>
              <a:t>)</a:t>
            </a:r>
            <a:endParaRPr lang="en-US" sz="4000" b="1" dirty="0"/>
          </a:p>
        </p:txBody>
      </p:sp>
      <p:sp>
        <p:nvSpPr>
          <p:cNvPr id="38" name="Rectangle 37"/>
          <p:cNvSpPr/>
          <p:nvPr/>
        </p:nvSpPr>
        <p:spPr>
          <a:xfrm>
            <a:off x="939800" y="3797300"/>
            <a:ext cx="344465" cy="707886"/>
          </a:xfrm>
          <a:prstGeom prst="rect">
            <a:avLst/>
          </a:prstGeom>
        </p:spPr>
        <p:txBody>
          <a:bodyPr wrap="none">
            <a:spAutoFit/>
          </a:bodyPr>
          <a:lstStyle/>
          <a:p>
            <a:r>
              <a:rPr lang="en-US" sz="4000" b="1" dirty="0" smtClean="0"/>
              <a:t>(</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9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9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9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39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397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39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age Title"/>
          <p:cNvSpPr>
            <a:spLocks noGrp="1"/>
          </p:cNvSpPr>
          <p:nvPr>
            <p:ph type="title" idx="4294967295"/>
          </p:nvPr>
        </p:nvSpPr>
        <p:spPr>
          <a:xfrm>
            <a:off x="152400" y="127000"/>
            <a:ext cx="8229600" cy="639763"/>
          </a:xfrm>
        </p:spPr>
        <p:txBody>
          <a:bodyPr/>
          <a:lstStyle/>
          <a:p>
            <a:pPr algn="l"/>
            <a:r>
              <a:rPr lang="en-US" sz="3200" b="1" smtClean="0">
                <a:solidFill>
                  <a:schemeClr val="bg1"/>
                </a:solidFill>
                <a:ea typeface="ＭＳ Ｐゴシック" charset="-128"/>
              </a:rPr>
              <a:t>Agenda:</a:t>
            </a:r>
          </a:p>
        </p:txBody>
      </p:sp>
      <p:sp>
        <p:nvSpPr>
          <p:cNvPr id="20483" name="Warm Up Link">
            <a:hlinkClick r:id="rId3" action="ppaction://hlinksldjump"/>
          </p:cNvPr>
          <p:cNvSpPr txBox="1">
            <a:spLocks noChangeArrowheads="1"/>
          </p:cNvSpPr>
          <p:nvPr/>
        </p:nvSpPr>
        <p:spPr bwMode="auto">
          <a:xfrm>
            <a:off x="76200" y="1885950"/>
            <a:ext cx="17526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400" dirty="0">
                <a:solidFill>
                  <a:srgbClr val="FFFF00"/>
                </a:solidFill>
              </a:rPr>
              <a:t>1) Warm Up </a:t>
            </a:r>
            <a:endParaRPr lang="en-US" sz="2400" dirty="0">
              <a:solidFill>
                <a:schemeClr val="bg1"/>
              </a:solidFill>
            </a:endParaRPr>
          </a:p>
        </p:txBody>
      </p:sp>
      <p:sp>
        <p:nvSpPr>
          <p:cNvPr id="20484" name="Launch Link">
            <a:hlinkClick r:id="rId4" action="ppaction://hlinksldjump"/>
          </p:cNvPr>
          <p:cNvSpPr txBox="1">
            <a:spLocks noChangeArrowheads="1"/>
          </p:cNvSpPr>
          <p:nvPr/>
        </p:nvSpPr>
        <p:spPr bwMode="auto">
          <a:xfrm>
            <a:off x="76200" y="2386012"/>
            <a:ext cx="46990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2) Launch</a:t>
            </a:r>
            <a:endParaRPr lang="en-US" sz="2400" dirty="0">
              <a:solidFill>
                <a:schemeClr val="bg1"/>
              </a:solidFill>
            </a:endParaRPr>
          </a:p>
        </p:txBody>
      </p:sp>
      <p:sp>
        <p:nvSpPr>
          <p:cNvPr id="20485" name="Explore Link">
            <a:hlinkClick r:id="rId5" action="ppaction://hlinksldjump"/>
          </p:cNvPr>
          <p:cNvSpPr txBox="1">
            <a:spLocks noChangeArrowheads="1"/>
          </p:cNvSpPr>
          <p:nvPr/>
        </p:nvSpPr>
        <p:spPr bwMode="auto">
          <a:xfrm>
            <a:off x="76200" y="2895600"/>
            <a:ext cx="58674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3) Explore </a:t>
            </a:r>
            <a:endParaRPr lang="en-US" sz="2400" dirty="0">
              <a:solidFill>
                <a:schemeClr val="bg1"/>
              </a:solidFill>
            </a:endParaRPr>
          </a:p>
        </p:txBody>
      </p:sp>
      <p:sp>
        <p:nvSpPr>
          <p:cNvPr id="20486" name="Summary Link">
            <a:hlinkClick r:id="rId6" action="ppaction://hlinksldjump"/>
          </p:cNvPr>
          <p:cNvSpPr txBox="1">
            <a:spLocks noChangeArrowheads="1"/>
          </p:cNvSpPr>
          <p:nvPr/>
        </p:nvSpPr>
        <p:spPr bwMode="auto">
          <a:xfrm>
            <a:off x="76200" y="3365500"/>
            <a:ext cx="61722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4) Summary</a:t>
            </a:r>
          </a:p>
        </p:txBody>
      </p:sp>
      <p:sp>
        <p:nvSpPr>
          <p:cNvPr id="20487" name="Practice Link">
            <a:hlinkClick r:id="rId7" action="ppaction://hlinksldjump"/>
          </p:cNvPr>
          <p:cNvSpPr txBox="1">
            <a:spLocks noChangeArrowheads="1"/>
          </p:cNvSpPr>
          <p:nvPr/>
        </p:nvSpPr>
        <p:spPr bwMode="auto">
          <a:xfrm>
            <a:off x="76200" y="3830638"/>
            <a:ext cx="34290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5) Practice</a:t>
            </a:r>
          </a:p>
        </p:txBody>
      </p:sp>
      <p:sp>
        <p:nvSpPr>
          <p:cNvPr id="20488" name="Assessment Link">
            <a:hlinkClick r:id="rId8" action="ppaction://hlinksldjump"/>
          </p:cNvPr>
          <p:cNvSpPr txBox="1">
            <a:spLocks noChangeArrowheads="1"/>
          </p:cNvSpPr>
          <p:nvPr/>
        </p:nvSpPr>
        <p:spPr bwMode="auto">
          <a:xfrm>
            <a:off x="76200" y="4318000"/>
            <a:ext cx="35814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a:solidFill>
                  <a:srgbClr val="FFFF00"/>
                </a:solidFill>
              </a:rPr>
              <a:t>6) Assessment</a:t>
            </a:r>
            <a:endParaRPr lang="en-US" sz="2400">
              <a:solidFill>
                <a:schemeClr val="bg1"/>
              </a:solidFill>
            </a:endParaRPr>
          </a:p>
        </p:txBody>
      </p:sp>
      <p:sp>
        <p:nvSpPr>
          <p:cNvPr id="20489" name="Slide Number Placeholder 2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AAE38FB8-AB62-4277-96D5-80A9F5AD35FB}" type="slidenum">
              <a:rPr lang="en-US" smtClean="0">
                <a:solidFill>
                  <a:schemeClr val="bg1"/>
                </a:solidFill>
              </a:rPr>
              <a:pPr algn="ctr" eaLnBrk="1" hangingPunct="1"/>
              <a:t>9</a:t>
            </a:fld>
            <a:endParaRPr lang="en-US" smtClean="0">
              <a:solidFill>
                <a:schemeClr val="bg1"/>
              </a:solidFill>
            </a:endParaRPr>
          </a:p>
        </p:txBody>
      </p:sp>
      <p:sp>
        <p:nvSpPr>
          <p:cNvPr id="12" name="Green Background"/>
          <p:cNvSpPr>
            <a:spLocks noChangeArrowheads="1"/>
          </p:cNvSpPr>
          <p:nvPr/>
        </p:nvSpPr>
        <p:spPr bwMode="auto">
          <a:xfrm>
            <a:off x="228600" y="914400"/>
            <a:ext cx="8686800" cy="728663"/>
          </a:xfrm>
          <a:prstGeom prst="roundRect">
            <a:avLst>
              <a:gd name="adj" fmla="val 25000"/>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sz="2000" b="1">
              <a:solidFill>
                <a:srgbClr val="FFFF00"/>
              </a:solidFill>
            </a:endParaRPr>
          </a:p>
        </p:txBody>
      </p:sp>
      <p:grpSp>
        <p:nvGrpSpPr>
          <p:cNvPr id="20492" name="Group 13"/>
          <p:cNvGrpSpPr>
            <a:grpSpLocks/>
          </p:cNvGrpSpPr>
          <p:nvPr/>
        </p:nvGrpSpPr>
        <p:grpSpPr bwMode="auto">
          <a:xfrm>
            <a:off x="609600" y="6413500"/>
            <a:ext cx="7402513" cy="387350"/>
            <a:chOff x="609600" y="6414018"/>
            <a:chExt cx="7401771" cy="386725"/>
          </a:xfrm>
        </p:grpSpPr>
        <p:pic>
          <p:nvPicPr>
            <p:cNvPr id="20493" name="Picture 14" descr="blue.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4" name="Picture 15" descr="red.pn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5" name="Picture 16" descr="black.png"/>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Page Title"/>
          <p:cNvSpPr txBox="1">
            <a:spLocks/>
          </p:cNvSpPr>
          <p:nvPr/>
        </p:nvSpPr>
        <p:spPr bwMode="auto">
          <a:xfrm>
            <a:off x="1981200" y="2865437"/>
            <a:ext cx="5029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Marvin the Magician’s Cards-</a:t>
            </a:r>
            <a:r>
              <a:rPr kumimoji="0" lang="en-US" sz="2400" i="0" u="none" strike="noStrike" kern="1200" cap="none" spc="0" normalizeH="0" noProof="0" dirty="0" smtClean="0">
                <a:ln>
                  <a:noFill/>
                </a:ln>
                <a:solidFill>
                  <a:schemeClr val="bg1"/>
                </a:solidFill>
                <a:effectLst/>
                <a:uLnTx/>
                <a:uFillTx/>
                <a:latin typeface="+mj-lt"/>
                <a:ea typeface="ＭＳ Ｐゴシック" charset="-128"/>
                <a:cs typeface="ＭＳ Ｐゴシック" charset="0"/>
              </a:rPr>
              <a:t> Partners</a:t>
            </a:r>
            <a:endPar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18" name="Page Title"/>
          <p:cNvSpPr txBox="1">
            <a:spLocks/>
          </p:cNvSpPr>
          <p:nvPr/>
        </p:nvSpPr>
        <p:spPr bwMode="auto">
          <a:xfrm>
            <a:off x="1981200" y="3322637"/>
            <a:ext cx="3505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Definitions- Whole Group</a:t>
            </a:r>
          </a:p>
        </p:txBody>
      </p:sp>
      <p:sp>
        <p:nvSpPr>
          <p:cNvPr id="21" name="Page Title"/>
          <p:cNvSpPr txBox="1">
            <a:spLocks/>
          </p:cNvSpPr>
          <p:nvPr/>
        </p:nvSpPr>
        <p:spPr bwMode="auto">
          <a:xfrm>
            <a:off x="1981200" y="4267200"/>
            <a:ext cx="2794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Exit Slip- Individual</a:t>
            </a:r>
          </a:p>
        </p:txBody>
      </p:sp>
      <p:sp>
        <p:nvSpPr>
          <p:cNvPr id="23" name="Page Title"/>
          <p:cNvSpPr txBox="1">
            <a:spLocks/>
          </p:cNvSpPr>
          <p:nvPr/>
        </p:nvSpPr>
        <p:spPr bwMode="auto">
          <a:xfrm>
            <a:off x="1981200" y="3746500"/>
            <a:ext cx="2362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dirty="0" smtClean="0">
                <a:solidFill>
                  <a:schemeClr val="bg1"/>
                </a:solidFill>
                <a:latin typeface="+mj-lt"/>
                <a:cs typeface="ＭＳ Ｐゴシック" charset="0"/>
              </a:rPr>
              <a:t>Partners</a:t>
            </a:r>
            <a:endPar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26" name="Page Title"/>
          <p:cNvSpPr txBox="1">
            <a:spLocks/>
          </p:cNvSpPr>
          <p:nvPr/>
        </p:nvSpPr>
        <p:spPr bwMode="auto">
          <a:xfrm>
            <a:off x="1981200" y="1828800"/>
            <a:ext cx="2362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dirty="0" smtClean="0">
                <a:solidFill>
                  <a:schemeClr val="bg1"/>
                </a:solidFill>
                <a:latin typeface="+mj-lt"/>
                <a:cs typeface="ＭＳ Ｐゴシック" charset="0"/>
              </a:rPr>
              <a:t>Individual</a:t>
            </a:r>
            <a:endPar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27" name="Page Title"/>
          <p:cNvSpPr txBox="1">
            <a:spLocks/>
          </p:cNvSpPr>
          <p:nvPr/>
        </p:nvSpPr>
        <p:spPr bwMode="auto">
          <a:xfrm>
            <a:off x="1981574" y="2362200"/>
            <a:ext cx="2362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dirty="0" smtClean="0">
                <a:solidFill>
                  <a:schemeClr val="bg1"/>
                </a:solidFill>
                <a:latin typeface="+mj-lt"/>
                <a:cs typeface="ＭＳ Ｐゴシック" charset="0"/>
              </a:rPr>
              <a:t>Whole Group</a:t>
            </a:r>
            <a:endPar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29" name="Objective"/>
          <p:cNvSpPr txBox="1"/>
          <p:nvPr/>
        </p:nvSpPr>
        <p:spPr>
          <a:xfrm>
            <a:off x="296863" y="889000"/>
            <a:ext cx="8550275" cy="711200"/>
          </a:xfrm>
          <a:prstGeom prst="rect">
            <a:avLst/>
          </a:prstGeom>
        </p:spPr>
        <p:txBody>
          <a:bodyPr anchor="ctr">
            <a:normAutofit fontScale="77500" lnSpcReduction="20000"/>
          </a:bodyPr>
          <a:lstStyle/>
          <a:p>
            <a:pPr fontAlgn="auto">
              <a:spcAft>
                <a:spcPts val="0"/>
              </a:spcAft>
              <a:defRPr/>
            </a:pPr>
            <a:r>
              <a:rPr lang="en-US" sz="2400" b="1" i="1" dirty="0">
                <a:latin typeface="Calibri" pitchFamily="34" charset="0"/>
                <a:ea typeface="+mn-ea"/>
                <a:cs typeface="Arial" charset="0"/>
              </a:rPr>
              <a:t>OBJECTIVE</a:t>
            </a:r>
            <a:r>
              <a:rPr lang="en-US" sz="2400" b="1" i="1" dirty="0" smtClean="0">
                <a:latin typeface="Calibri" pitchFamily="34" charset="0"/>
                <a:ea typeface="+mn-ea"/>
                <a:cs typeface="Arial" charset="0"/>
              </a:rPr>
              <a:t>: Students will be able to identify the properties of operations.</a:t>
            </a:r>
          </a:p>
          <a:p>
            <a:pPr fontAlgn="auto">
              <a:spcAft>
                <a:spcPts val="0"/>
              </a:spcAft>
              <a:defRPr/>
            </a:pPr>
            <a:r>
              <a:rPr lang="en-US" sz="2400" b="1" i="1" dirty="0" smtClean="0">
                <a:latin typeface="Calibri" pitchFamily="34" charset="0"/>
                <a:ea typeface="+mn-ea"/>
                <a:cs typeface="Arial" charset="0"/>
              </a:rPr>
              <a:t>Language Objective:  Students will be able to recite the properties of operations.</a:t>
            </a:r>
            <a:endParaRPr lang="en-US" sz="2400" dirty="0">
              <a:latin typeface="Perpetua" pitchFamily="18" charset="0"/>
              <a:ea typeface="+mj-ea"/>
              <a:cs typeface="+mj-cs"/>
            </a:endParaRPr>
          </a:p>
        </p:txBody>
      </p:sp>
      <p:sp>
        <p:nvSpPr>
          <p:cNvPr id="22" name="Page Title"/>
          <p:cNvSpPr txBox="1">
            <a:spLocks/>
          </p:cNvSpPr>
          <p:nvPr/>
        </p:nvSpPr>
        <p:spPr bwMode="auto">
          <a:xfrm>
            <a:off x="7239000" y="1798637"/>
            <a:ext cx="1524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dirty="0" smtClean="0">
                <a:solidFill>
                  <a:schemeClr val="bg1"/>
                </a:solidFill>
                <a:latin typeface="+mj-lt"/>
                <a:cs typeface="ＭＳ Ｐゴシック" charset="0"/>
              </a:rPr>
              <a:t>4 minutes</a:t>
            </a:r>
            <a:endPar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24" name="Page Title"/>
          <p:cNvSpPr txBox="1">
            <a:spLocks/>
          </p:cNvSpPr>
          <p:nvPr/>
        </p:nvSpPr>
        <p:spPr bwMode="auto">
          <a:xfrm>
            <a:off x="7239000" y="2332037"/>
            <a:ext cx="1524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dirty="0" smtClean="0">
                <a:solidFill>
                  <a:schemeClr val="bg1"/>
                </a:solidFill>
                <a:latin typeface="+mj-lt"/>
                <a:cs typeface="ＭＳ Ｐゴシック" charset="0"/>
              </a:rPr>
              <a:t>4 minutes</a:t>
            </a:r>
            <a:endPar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25" name="Page Title"/>
          <p:cNvSpPr txBox="1">
            <a:spLocks/>
          </p:cNvSpPr>
          <p:nvPr/>
        </p:nvSpPr>
        <p:spPr bwMode="auto">
          <a:xfrm>
            <a:off x="7239000" y="2865437"/>
            <a:ext cx="16764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dirty="0" smtClean="0">
                <a:solidFill>
                  <a:schemeClr val="bg1"/>
                </a:solidFill>
                <a:latin typeface="+mj-lt"/>
                <a:cs typeface="ＭＳ Ｐゴシック" charset="0"/>
              </a:rPr>
              <a:t>17 minutes</a:t>
            </a:r>
            <a:endPar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28" name="Page Title"/>
          <p:cNvSpPr txBox="1">
            <a:spLocks/>
          </p:cNvSpPr>
          <p:nvPr/>
        </p:nvSpPr>
        <p:spPr bwMode="auto">
          <a:xfrm>
            <a:off x="7260502" y="3429000"/>
            <a:ext cx="1654897"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dirty="0" smtClean="0">
                <a:solidFill>
                  <a:schemeClr val="bg1"/>
                </a:solidFill>
                <a:latin typeface="+mj-lt"/>
                <a:cs typeface="ＭＳ Ｐゴシック" charset="0"/>
              </a:rPr>
              <a:t>15 minutes</a:t>
            </a:r>
            <a:endPar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30" name="Page Title"/>
          <p:cNvSpPr txBox="1">
            <a:spLocks/>
          </p:cNvSpPr>
          <p:nvPr/>
        </p:nvSpPr>
        <p:spPr bwMode="auto">
          <a:xfrm>
            <a:off x="7239000" y="3856037"/>
            <a:ext cx="18288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dirty="0" smtClean="0">
                <a:solidFill>
                  <a:schemeClr val="bg1"/>
                </a:solidFill>
                <a:latin typeface="+mj-lt"/>
                <a:cs typeface="ＭＳ Ｐゴシック" charset="0"/>
              </a:rPr>
              <a:t>16 minutes</a:t>
            </a:r>
            <a:endPar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31" name="Page Title"/>
          <p:cNvSpPr txBox="1">
            <a:spLocks/>
          </p:cNvSpPr>
          <p:nvPr/>
        </p:nvSpPr>
        <p:spPr bwMode="auto">
          <a:xfrm>
            <a:off x="7239000" y="4267200"/>
            <a:ext cx="1524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400" dirty="0" smtClean="0">
                <a:solidFill>
                  <a:schemeClr val="bg1"/>
                </a:solidFill>
                <a:latin typeface="+mj-lt"/>
                <a:cs typeface="ＭＳ Ｐゴシック" charset="0"/>
              </a:rPr>
              <a:t>4 minutes</a:t>
            </a:r>
            <a:endParaRPr kumimoji="0" lang="en-US" sz="2400"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5852</TotalTime>
  <Words>9941</Words>
  <Application>Microsoft Office PowerPoint</Application>
  <PresentationFormat>On-screen Show (4:3)</PresentationFormat>
  <Paragraphs>850</Paragraphs>
  <Slides>40</Slides>
  <Notes>38</Notes>
  <HiddenSlides>21</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0" baseType="lpstr">
      <vt:lpstr>Arial</vt:lpstr>
      <vt:lpstr>Calibri</vt:lpstr>
      <vt:lpstr>Cambria</vt:lpstr>
      <vt:lpstr>ＭＳ Ｐゴシック</vt:lpstr>
      <vt:lpstr>Perpetua</vt:lpstr>
      <vt:lpstr>Times</vt:lpstr>
      <vt:lpstr>Times New Roman</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Warm Up</vt:lpstr>
      <vt:lpstr>Agenda:</vt:lpstr>
      <vt:lpstr>Launch</vt:lpstr>
      <vt:lpstr>Explore: Marvin the Magician’s Cards</vt:lpstr>
      <vt:lpstr>PowerPoint Presentation</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Practice</vt:lpstr>
      <vt:lpstr>PowerPoint Presentation</vt:lpstr>
      <vt:lpstr>PowerPoint Presentation</vt:lpstr>
      <vt:lpstr>PowerPoint Presentation</vt:lpstr>
      <vt:lpstr>Assessment- Exit Slip</vt:lpstr>
      <vt:lpstr>1st Time Users of 21st Century Lessons</vt:lpstr>
      <vt:lpstr>1st Time Users of 21st Century Lessons</vt:lpstr>
      <vt:lpstr>1st Time Users of 21st Century Lessons</vt:lpstr>
      <vt:lpstr>1st Time Users of 21st Century Lessons</vt:lpstr>
      <vt:lpstr>1st Time Users of 21st Century Lessons</vt:lpstr>
      <vt:lpstr>1st Time Users of 21st Century Lessons</vt:lpstr>
      <vt:lpstr>1st Time Users of 21st Century Lessons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Ulrich</dc:creator>
  <cp:lastModifiedBy>Toshiba L55</cp:lastModifiedBy>
  <cp:revision>607</cp:revision>
  <dcterms:created xsi:type="dcterms:W3CDTF">2013-08-18T23:02:12Z</dcterms:created>
  <dcterms:modified xsi:type="dcterms:W3CDTF">2016-01-25T01:01:52Z</dcterms:modified>
</cp:coreProperties>
</file>